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7" r:id="rId2"/>
  </p:sldMasterIdLst>
  <p:notesMasterIdLst>
    <p:notesMasterId r:id="rId16"/>
  </p:notesMasterIdLst>
  <p:handoutMasterIdLst>
    <p:handoutMasterId r:id="rId17"/>
  </p:handoutMasterIdLst>
  <p:sldIdLst>
    <p:sldId id="393" r:id="rId3"/>
    <p:sldId id="616" r:id="rId4"/>
    <p:sldId id="606" r:id="rId5"/>
    <p:sldId id="604" r:id="rId6"/>
    <p:sldId id="608" r:id="rId7"/>
    <p:sldId id="609" r:id="rId8"/>
    <p:sldId id="610" r:id="rId9"/>
    <p:sldId id="583" r:id="rId10"/>
    <p:sldId id="611" r:id="rId11"/>
    <p:sldId id="612" r:id="rId12"/>
    <p:sldId id="613" r:id="rId13"/>
    <p:sldId id="607" r:id="rId14"/>
    <p:sldId id="605" r:id="rId15"/>
  </p:sldIdLst>
  <p:sldSz cx="9906000" cy="6858000" type="A4"/>
  <p:notesSz cx="9939338" cy="68072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884" userDrawn="1">
          <p15:clr>
            <a:srgbClr val="A4A3A4"/>
          </p15:clr>
        </p15:guide>
        <p15:guide id="2" pos="31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7A4"/>
    <a:srgbClr val="00589A"/>
    <a:srgbClr val="007BF6"/>
    <a:srgbClr val="009138"/>
    <a:srgbClr val="E9EBF5"/>
    <a:srgbClr val="216D50"/>
    <a:srgbClr val="000000"/>
    <a:srgbClr val="AA223F"/>
    <a:srgbClr val="FF6600"/>
    <a:srgbClr val="D02A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24" autoAdjust="0"/>
    <p:restoredTop sz="99771" autoAdjust="0"/>
  </p:normalViewPr>
  <p:slideViewPr>
    <p:cSldViewPr snapToGrid="0" showGuides="1">
      <p:cViewPr>
        <p:scale>
          <a:sx n="100" d="100"/>
          <a:sy n="100" d="100"/>
        </p:scale>
        <p:origin x="-1938" y="-456"/>
      </p:cViewPr>
      <p:guideLst>
        <p:guide orient="horz" pos="3884"/>
        <p:guide pos="31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4307205" cy="340471"/>
          </a:xfrm>
          <a:prstGeom prst="rect">
            <a:avLst/>
          </a:prstGeom>
        </p:spPr>
        <p:txBody>
          <a:bodyPr vert="horz" lIns="93234" tIns="46616" rIns="93234" bIns="4661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9762" y="1"/>
            <a:ext cx="4307205" cy="340471"/>
          </a:xfrm>
          <a:prstGeom prst="rect">
            <a:avLst/>
          </a:prstGeom>
        </p:spPr>
        <p:txBody>
          <a:bodyPr vert="horz" lIns="93234" tIns="46616" rIns="93234" bIns="46616" rtlCol="0"/>
          <a:lstStyle>
            <a:lvl1pPr algn="r">
              <a:defRPr sz="1200"/>
            </a:lvl1pPr>
          </a:lstStyle>
          <a:p>
            <a:fld id="{A6F85C2D-2A02-4CB9-B171-18886CB02974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3" y="6465625"/>
            <a:ext cx="4307205" cy="340471"/>
          </a:xfrm>
          <a:prstGeom prst="rect">
            <a:avLst/>
          </a:prstGeom>
        </p:spPr>
        <p:txBody>
          <a:bodyPr vert="horz" lIns="93234" tIns="46616" rIns="93234" bIns="4661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9762" y="6465625"/>
            <a:ext cx="4307205" cy="340471"/>
          </a:xfrm>
          <a:prstGeom prst="rect">
            <a:avLst/>
          </a:prstGeom>
        </p:spPr>
        <p:txBody>
          <a:bodyPr vert="horz" lIns="93234" tIns="46616" rIns="93234" bIns="46616" rtlCol="0" anchor="b"/>
          <a:lstStyle>
            <a:lvl1pPr algn="r">
              <a:defRPr sz="1200"/>
            </a:lvl1pPr>
          </a:lstStyle>
          <a:p>
            <a:fld id="{F97DD2B7-67E3-42CA-B7EA-0D577A489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284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4307047" cy="340360"/>
          </a:xfrm>
          <a:prstGeom prst="rect">
            <a:avLst/>
          </a:prstGeom>
        </p:spPr>
        <p:txBody>
          <a:bodyPr vert="horz" lIns="91416" tIns="45708" rIns="91416" bIns="4570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9996" y="1"/>
            <a:ext cx="4307047" cy="340360"/>
          </a:xfrm>
          <a:prstGeom prst="rect">
            <a:avLst/>
          </a:prstGeom>
        </p:spPr>
        <p:txBody>
          <a:bodyPr vert="horz" lIns="91416" tIns="45708" rIns="91416" bIns="45708" rtlCol="0"/>
          <a:lstStyle>
            <a:lvl1pPr algn="r">
              <a:defRPr sz="1200"/>
            </a:lvl1pPr>
          </a:lstStyle>
          <a:p>
            <a:fld id="{DC45741E-0F04-430F-B657-AC8E0F91501C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127375" y="511175"/>
            <a:ext cx="3684588" cy="2552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6" tIns="45708" rIns="91416" bIns="457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3935" y="3233421"/>
            <a:ext cx="7951470" cy="3063240"/>
          </a:xfrm>
          <a:prstGeom prst="rect">
            <a:avLst/>
          </a:prstGeom>
        </p:spPr>
        <p:txBody>
          <a:bodyPr vert="horz" lIns="91416" tIns="45708" rIns="91416" bIns="45708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6465660"/>
            <a:ext cx="4307047" cy="340360"/>
          </a:xfrm>
          <a:prstGeom prst="rect">
            <a:avLst/>
          </a:prstGeom>
        </p:spPr>
        <p:txBody>
          <a:bodyPr vert="horz" lIns="91416" tIns="45708" rIns="91416" bIns="4570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9996" y="6465660"/>
            <a:ext cx="4307047" cy="340360"/>
          </a:xfrm>
          <a:prstGeom prst="rect">
            <a:avLst/>
          </a:prstGeom>
        </p:spPr>
        <p:txBody>
          <a:bodyPr vert="horz" lIns="91416" tIns="45708" rIns="91416" bIns="45708" rtlCol="0" anchor="b"/>
          <a:lstStyle>
            <a:lvl1pPr algn="r">
              <a:defRPr sz="1200"/>
            </a:lvl1pPr>
          </a:lstStyle>
          <a:p>
            <a:fld id="{0572149C-6397-4C07-9BA6-B582CD6D8F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117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5175" y="855663"/>
            <a:ext cx="3328988" cy="23066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0250">
              <a:defRPr/>
            </a:pPr>
            <a:endParaRPr lang="ru-RU" dirty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3663" indent="-286024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4095" indent="-22882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1734" indent="-22882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9374" indent="-22882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7011" indent="-228820" defTabSz="92004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4651" indent="-228820" defTabSz="92004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32288" indent="-228820" defTabSz="92004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9927" indent="-228820" defTabSz="92004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20044" fontAlgn="base">
              <a:spcBef>
                <a:spcPct val="0"/>
              </a:spcBef>
              <a:spcAft>
                <a:spcPct val="0"/>
              </a:spcAft>
            </a:pPr>
            <a:fld id="{74C2F2BC-AEDF-47B0-B465-76EFD940B9C0}" type="slidenum">
              <a:rPr lang="ru-RU">
                <a:solidFill>
                  <a:srgbClr val="000000"/>
                </a:solidFill>
              </a:rPr>
              <a:pPr defTabSz="920044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349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127375" y="511175"/>
            <a:ext cx="3684588" cy="25527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72149C-6397-4C07-9BA6-B582CD6D8F8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234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72149C-6397-4C07-9BA6-B582CD6D8F8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433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13" Type="http://schemas.openxmlformats.org/officeDocument/2006/relationships/tags" Target="../tags/tag30.xml"/><Relationship Id="rId18" Type="http://schemas.openxmlformats.org/officeDocument/2006/relationships/tags" Target="../tags/tag35.xml"/><Relationship Id="rId3" Type="http://schemas.openxmlformats.org/officeDocument/2006/relationships/tags" Target="../tags/tag20.xml"/><Relationship Id="rId21" Type="http://schemas.openxmlformats.org/officeDocument/2006/relationships/oleObject" Target="../embeddings/oleObject3.bin"/><Relationship Id="rId7" Type="http://schemas.openxmlformats.org/officeDocument/2006/relationships/tags" Target="../tags/tag24.xml"/><Relationship Id="rId12" Type="http://schemas.openxmlformats.org/officeDocument/2006/relationships/tags" Target="../tags/tag29.xml"/><Relationship Id="rId17" Type="http://schemas.openxmlformats.org/officeDocument/2006/relationships/tags" Target="../tags/tag34.xml"/><Relationship Id="rId2" Type="http://schemas.openxmlformats.org/officeDocument/2006/relationships/tags" Target="../tags/tag19.xml"/><Relationship Id="rId16" Type="http://schemas.openxmlformats.org/officeDocument/2006/relationships/tags" Target="../tags/tag33.xml"/><Relationship Id="rId20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6" Type="http://schemas.openxmlformats.org/officeDocument/2006/relationships/tags" Target="../tags/tag23.xml"/><Relationship Id="rId11" Type="http://schemas.openxmlformats.org/officeDocument/2006/relationships/tags" Target="../tags/tag28.xml"/><Relationship Id="rId24" Type="http://schemas.openxmlformats.org/officeDocument/2006/relationships/image" Target="../media/image4.emf"/><Relationship Id="rId5" Type="http://schemas.openxmlformats.org/officeDocument/2006/relationships/tags" Target="../tags/tag22.xml"/><Relationship Id="rId15" Type="http://schemas.openxmlformats.org/officeDocument/2006/relationships/tags" Target="../tags/tag32.xml"/><Relationship Id="rId23" Type="http://schemas.openxmlformats.org/officeDocument/2006/relationships/oleObject" Target="../embeddings/oleObject4.bin"/><Relationship Id="rId10" Type="http://schemas.openxmlformats.org/officeDocument/2006/relationships/tags" Target="../tags/tag27.xml"/><Relationship Id="rId19" Type="http://schemas.openxmlformats.org/officeDocument/2006/relationships/tags" Target="../tags/tag36.xml"/><Relationship Id="rId4" Type="http://schemas.openxmlformats.org/officeDocument/2006/relationships/tags" Target="../tags/tag21.xml"/><Relationship Id="rId9" Type="http://schemas.openxmlformats.org/officeDocument/2006/relationships/tags" Target="../tags/tag26.xml"/><Relationship Id="rId14" Type="http://schemas.openxmlformats.org/officeDocument/2006/relationships/tags" Target="../tags/tag31.xml"/><Relationship Id="rId22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13" Type="http://schemas.openxmlformats.org/officeDocument/2006/relationships/tags" Target="../tags/tag48.xml"/><Relationship Id="rId18" Type="http://schemas.openxmlformats.org/officeDocument/2006/relationships/tags" Target="../tags/tag53.xml"/><Relationship Id="rId3" Type="http://schemas.openxmlformats.org/officeDocument/2006/relationships/tags" Target="../tags/tag38.xml"/><Relationship Id="rId21" Type="http://schemas.openxmlformats.org/officeDocument/2006/relationships/oleObject" Target="../embeddings/oleObject5.bin"/><Relationship Id="rId7" Type="http://schemas.openxmlformats.org/officeDocument/2006/relationships/tags" Target="../tags/tag42.xml"/><Relationship Id="rId12" Type="http://schemas.openxmlformats.org/officeDocument/2006/relationships/tags" Target="../tags/tag47.xml"/><Relationship Id="rId17" Type="http://schemas.openxmlformats.org/officeDocument/2006/relationships/tags" Target="../tags/tag52.xml"/><Relationship Id="rId2" Type="http://schemas.openxmlformats.org/officeDocument/2006/relationships/tags" Target="../tags/tag37.xml"/><Relationship Id="rId16" Type="http://schemas.openxmlformats.org/officeDocument/2006/relationships/tags" Target="../tags/tag51.xml"/><Relationship Id="rId20" Type="http://schemas.openxmlformats.org/officeDocument/2006/relationships/slideMaster" Target="../slideMasters/slideMaster1.xml"/><Relationship Id="rId1" Type="http://schemas.openxmlformats.org/officeDocument/2006/relationships/vmlDrawing" Target="../drawings/vmlDrawing4.vml"/><Relationship Id="rId6" Type="http://schemas.openxmlformats.org/officeDocument/2006/relationships/tags" Target="../tags/tag41.xml"/><Relationship Id="rId11" Type="http://schemas.openxmlformats.org/officeDocument/2006/relationships/tags" Target="../tags/tag46.xml"/><Relationship Id="rId5" Type="http://schemas.openxmlformats.org/officeDocument/2006/relationships/tags" Target="../tags/tag40.xml"/><Relationship Id="rId15" Type="http://schemas.openxmlformats.org/officeDocument/2006/relationships/tags" Target="../tags/tag50.xml"/><Relationship Id="rId10" Type="http://schemas.openxmlformats.org/officeDocument/2006/relationships/tags" Target="../tags/tag45.xml"/><Relationship Id="rId19" Type="http://schemas.openxmlformats.org/officeDocument/2006/relationships/tags" Target="../tags/tag54.xml"/><Relationship Id="rId4" Type="http://schemas.openxmlformats.org/officeDocument/2006/relationships/tags" Target="../tags/tag39.xml"/><Relationship Id="rId9" Type="http://schemas.openxmlformats.org/officeDocument/2006/relationships/tags" Target="../tags/tag44.xml"/><Relationship Id="rId14" Type="http://schemas.openxmlformats.org/officeDocument/2006/relationships/tags" Target="../tags/tag49.xml"/><Relationship Id="rId22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61.xml"/><Relationship Id="rId13" Type="http://schemas.openxmlformats.org/officeDocument/2006/relationships/tags" Target="../tags/tag66.xml"/><Relationship Id="rId18" Type="http://schemas.openxmlformats.org/officeDocument/2006/relationships/tags" Target="../tags/tag71.xml"/><Relationship Id="rId3" Type="http://schemas.openxmlformats.org/officeDocument/2006/relationships/tags" Target="../tags/tag56.xml"/><Relationship Id="rId21" Type="http://schemas.openxmlformats.org/officeDocument/2006/relationships/oleObject" Target="../embeddings/oleObject6.bin"/><Relationship Id="rId7" Type="http://schemas.openxmlformats.org/officeDocument/2006/relationships/tags" Target="../tags/tag60.xml"/><Relationship Id="rId12" Type="http://schemas.openxmlformats.org/officeDocument/2006/relationships/tags" Target="../tags/tag65.xml"/><Relationship Id="rId17" Type="http://schemas.openxmlformats.org/officeDocument/2006/relationships/tags" Target="../tags/tag70.xml"/><Relationship Id="rId2" Type="http://schemas.openxmlformats.org/officeDocument/2006/relationships/tags" Target="../tags/tag55.xml"/><Relationship Id="rId16" Type="http://schemas.openxmlformats.org/officeDocument/2006/relationships/tags" Target="../tags/tag69.xml"/><Relationship Id="rId20" Type="http://schemas.openxmlformats.org/officeDocument/2006/relationships/slideMaster" Target="../slideMasters/slideMaster1.xml"/><Relationship Id="rId1" Type="http://schemas.openxmlformats.org/officeDocument/2006/relationships/vmlDrawing" Target="../drawings/vmlDrawing5.vml"/><Relationship Id="rId6" Type="http://schemas.openxmlformats.org/officeDocument/2006/relationships/tags" Target="../tags/tag59.xml"/><Relationship Id="rId11" Type="http://schemas.openxmlformats.org/officeDocument/2006/relationships/tags" Target="../tags/tag64.xml"/><Relationship Id="rId24" Type="http://schemas.openxmlformats.org/officeDocument/2006/relationships/image" Target="../media/image5.emf"/><Relationship Id="rId5" Type="http://schemas.openxmlformats.org/officeDocument/2006/relationships/tags" Target="../tags/tag58.xml"/><Relationship Id="rId15" Type="http://schemas.openxmlformats.org/officeDocument/2006/relationships/tags" Target="../tags/tag68.xml"/><Relationship Id="rId23" Type="http://schemas.openxmlformats.org/officeDocument/2006/relationships/oleObject" Target="../embeddings/oleObject7.bin"/><Relationship Id="rId10" Type="http://schemas.openxmlformats.org/officeDocument/2006/relationships/tags" Target="../tags/tag63.xml"/><Relationship Id="rId19" Type="http://schemas.openxmlformats.org/officeDocument/2006/relationships/tags" Target="../tags/tag72.xml"/><Relationship Id="rId4" Type="http://schemas.openxmlformats.org/officeDocument/2006/relationships/tags" Target="../tags/tag57.xml"/><Relationship Id="rId9" Type="http://schemas.openxmlformats.org/officeDocument/2006/relationships/tags" Target="../tags/tag62.xml"/><Relationship Id="rId14" Type="http://schemas.openxmlformats.org/officeDocument/2006/relationships/tags" Target="../tags/tag67.xml"/><Relationship Id="rId22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F8F9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723" y="1592"/>
          <a:ext cx="171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9" name="think-cell Slide" r:id="rId4" imgW="270" imgH="270" progId="">
                  <p:embed/>
                </p:oleObj>
              </mc:Choice>
              <mc:Fallback>
                <p:oleObj name="think-cell Slide" r:id="rId4" imgW="270" imgH="270" progId="">
                  <p:embed/>
                  <p:pic>
                    <p:nvPicPr>
                      <p:cNvPr id="4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3" y="1592"/>
                        <a:ext cx="1719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3" t="105" r="9406" b="4610"/>
          <a:stretch>
            <a:fillRect/>
          </a:stretch>
        </p:blipFill>
        <p:spPr bwMode="auto">
          <a:xfrm>
            <a:off x="0" y="454029"/>
            <a:ext cx="9899121" cy="640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Rectangle"/>
          <p:cNvSpPr txBox="1">
            <a:spLocks/>
          </p:cNvSpPr>
          <p:nvPr userDrawn="1"/>
        </p:nvSpPr>
        <p:spPr>
          <a:xfrm>
            <a:off x="2306242" y="-7938"/>
            <a:ext cx="7599759" cy="3648076"/>
          </a:xfrm>
          <a:prstGeom prst="rect">
            <a:avLst/>
          </a:prstGeom>
          <a:solidFill>
            <a:srgbClr val="002960">
              <a:alpha val="92000"/>
            </a:srgbClr>
          </a:solidFill>
        </p:spPr>
        <p:txBody>
          <a:bodyPr lIns="238744" tIns="1591628" rIns="238744" bIns="119372"/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0"/>
              </a:spcAft>
              <a:buFont typeface="Arial" pitchFamily="34" charset="0"/>
              <a:buNone/>
              <a:defRPr sz="3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 typeface="Wingdings" charset="2"/>
              <a:buNone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Lucida Grande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600" dirty="0">
                <a:solidFill>
                  <a:srgbClr val="00ADEF"/>
                </a:solidFill>
              </a:rPr>
              <a:t>
 </a:t>
            </a:r>
            <a:br>
              <a:rPr lang="en-US" sz="2600" dirty="0">
                <a:solidFill>
                  <a:srgbClr val="00ADEF"/>
                </a:solidFill>
              </a:rPr>
            </a:br>
            <a:endParaRPr lang="en-US" sz="2600" dirty="0">
              <a:solidFill>
                <a:srgbClr val="00ADEF"/>
              </a:solidFill>
            </a:endParaRPr>
          </a:p>
        </p:txBody>
      </p:sp>
      <p:sp>
        <p:nvSpPr>
          <p:cNvPr id="7" name="Document type" hidden="1"/>
          <p:cNvSpPr txBox="1">
            <a:spLocks noChangeArrowheads="1"/>
          </p:cNvSpPr>
          <p:nvPr userDrawn="1"/>
        </p:nvSpPr>
        <p:spPr bwMode="gray">
          <a:xfrm>
            <a:off x="2507458" y="3275514"/>
            <a:ext cx="6887766" cy="237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90576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44" dirty="0">
                <a:solidFill>
                  <a:srgbClr val="FFFFFF"/>
                </a:solidFill>
                <a:latin typeface="Arial"/>
                <a:cs typeface="Arial" charset="0"/>
              </a:rPr>
              <a:t>Document type | Date</a:t>
            </a:r>
          </a:p>
        </p:txBody>
      </p:sp>
      <p:sp>
        <p:nvSpPr>
          <p:cNvPr id="8" name="Disclaimer-English (United States)" hidden="1"/>
          <p:cNvSpPr>
            <a:spLocks noChangeArrowheads="1"/>
          </p:cNvSpPr>
          <p:nvPr userDrawn="1"/>
        </p:nvSpPr>
        <p:spPr bwMode="black">
          <a:xfrm>
            <a:off x="2507460" y="6415094"/>
            <a:ext cx="3917686" cy="37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defTabSz="88911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94">
                <a:solidFill>
                  <a:srgbClr val="FFFFFF"/>
                </a:solidFill>
                <a:cs typeface="Arial" charset="0"/>
              </a:rPr>
              <a:t>CONFIDENTIAL AND PROPRIETARY</a:t>
            </a:r>
          </a:p>
          <a:p>
            <a:pPr defTabSz="88911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94">
                <a:solidFill>
                  <a:srgbClr val="FFFFFF"/>
                </a:solidFill>
                <a:cs typeface="Arial" charset="0"/>
              </a:rPr>
              <a:t>Any use of this material without specific permission of McKinsey &amp; Company is strictly prohibited</a:t>
            </a:r>
          </a:p>
        </p:txBody>
      </p:sp>
      <p:sp>
        <p:nvSpPr>
          <p:cNvPr id="9" name="Working Draft Text" hidden="1"/>
          <p:cNvSpPr txBox="1">
            <a:spLocks noChangeArrowheads="1"/>
          </p:cNvSpPr>
          <p:nvPr userDrawn="1"/>
        </p:nvSpPr>
        <p:spPr bwMode="auto">
          <a:xfrm>
            <a:off x="6528329" y="6350005"/>
            <a:ext cx="1197974" cy="23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069" tIns="50534" rIns="101069" bIns="5053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90576" fontAlgn="base">
              <a:spcBef>
                <a:spcPct val="0"/>
              </a:spcBef>
              <a:spcAft>
                <a:spcPct val="0"/>
              </a:spcAft>
            </a:pPr>
            <a:r>
              <a:rPr lang="en-GB" sz="894" b="1">
                <a:solidFill>
                  <a:srgbClr val="FFFFFF"/>
                </a:solidFill>
                <a:latin typeface="Arial" charset="0"/>
                <a:cs typeface="Arial" charset="0"/>
              </a:rPr>
              <a:t>WORKING DRAFT</a:t>
            </a:r>
            <a:endParaRPr lang="ru-RU" sz="894" b="1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king Draft" hidden="1"/>
          <p:cNvSpPr txBox="1">
            <a:spLocks noChangeArrowheads="1"/>
          </p:cNvSpPr>
          <p:nvPr userDrawn="1"/>
        </p:nvSpPr>
        <p:spPr bwMode="auto">
          <a:xfrm>
            <a:off x="6528332" y="6478591"/>
            <a:ext cx="3140813" cy="23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069" tIns="50534" rIns="101069" bIns="5053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90576" fontAlgn="base">
              <a:spcBef>
                <a:spcPct val="0"/>
              </a:spcBef>
              <a:spcAft>
                <a:spcPct val="0"/>
              </a:spcAft>
            </a:pPr>
            <a:r>
              <a:rPr lang="en-US" sz="894">
                <a:solidFill>
                  <a:srgbClr val="FFFFFF"/>
                </a:solidFill>
                <a:latin typeface="Arial" charset="0"/>
                <a:cs typeface="Arial" charset="0"/>
              </a:rPr>
              <a:t>Last Modified 1-сәу-17 19:32 Central Asia Standard Time</a:t>
            </a:r>
            <a:endParaRPr lang="ru-RU" sz="894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Printed" hidden="1"/>
          <p:cNvSpPr txBox="1">
            <a:spLocks noChangeArrowheads="1"/>
          </p:cNvSpPr>
          <p:nvPr userDrawn="1"/>
        </p:nvSpPr>
        <p:spPr bwMode="auto">
          <a:xfrm>
            <a:off x="6528330" y="6608767"/>
            <a:ext cx="2889142" cy="23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069" tIns="50534" rIns="101069" bIns="5053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90576" fontAlgn="base">
              <a:spcBef>
                <a:spcPct val="0"/>
              </a:spcBef>
              <a:spcAft>
                <a:spcPct val="0"/>
              </a:spcAft>
            </a:pPr>
            <a:r>
              <a:rPr lang="en-US" sz="894">
                <a:solidFill>
                  <a:srgbClr val="FFFFFF"/>
                </a:solidFill>
                <a:latin typeface="Arial" charset="0"/>
                <a:cs typeface="Arial" charset="0"/>
              </a:rPr>
              <a:t>Printed 31-нау-17 11:48 Central Asia Standard Time</a:t>
            </a:r>
            <a:endParaRPr lang="ru-RU" sz="894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doc id"/>
          <p:cNvSpPr txBox="1">
            <a:spLocks noChangeArrowheads="1"/>
          </p:cNvSpPr>
          <p:nvPr userDrawn="1"/>
        </p:nvSpPr>
        <p:spPr bwMode="auto">
          <a:xfrm>
            <a:off x="9625614" y="65091"/>
            <a:ext cx="65" cy="13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defTabSz="990576" fontAlgn="base">
              <a:spcBef>
                <a:spcPct val="0"/>
              </a:spcBef>
              <a:spcAft>
                <a:spcPct val="0"/>
              </a:spcAft>
            </a:pPr>
            <a:endParaRPr lang="ru-RU" sz="894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3314" name="Title"/>
          <p:cNvSpPr>
            <a:spLocks noGrp="1" noChangeArrowheads="1"/>
          </p:cNvSpPr>
          <p:nvPr>
            <p:ph type="ctrTitle"/>
          </p:nvPr>
        </p:nvSpPr>
        <p:spPr>
          <a:xfrm>
            <a:off x="2507350" y="1463560"/>
            <a:ext cx="6888499" cy="550151"/>
          </a:xfrm>
          <a:prstGeom prst="rect">
            <a:avLst/>
          </a:prstGeom>
        </p:spPr>
        <p:txBody>
          <a:bodyPr/>
          <a:lstStyle>
            <a:lvl1pPr>
              <a:defRPr sz="3575" b="0" baseline="0">
                <a:solidFill>
                  <a:schemeClr val="accent2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Subtitle"/>
          <p:cNvSpPr>
            <a:spLocks noGrp="1" noChangeArrowheads="1"/>
          </p:cNvSpPr>
          <p:nvPr>
            <p:ph type="subTitle" idx="1"/>
          </p:nvPr>
        </p:nvSpPr>
        <p:spPr>
          <a:xfrm>
            <a:off x="2507350" y="2876670"/>
            <a:ext cx="6888499" cy="237629"/>
          </a:xfrm>
          <a:prstGeom prst="rect">
            <a:avLst/>
          </a:prstGeom>
        </p:spPr>
        <p:txBody>
          <a:bodyPr/>
          <a:lstStyle>
            <a:lvl1pPr>
              <a:defRPr sz="1544" cap="all" baseline="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35684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6E96A-BEAC-40E2-82C6-E45D0BE1D509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FB489-2B81-4C5F-94C6-197528BB56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056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6E96A-BEAC-40E2-82C6-E45D0BE1D509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FB489-2B81-4C5F-94C6-197528BB56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59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6E96A-BEAC-40E2-82C6-E45D0BE1D509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FB489-2B81-4C5F-94C6-197528BB56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2807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6E96A-BEAC-40E2-82C6-E45D0BE1D509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FB489-2B81-4C5F-94C6-197528BB56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9202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6E96A-BEAC-40E2-82C6-E45D0BE1D509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FB489-2B81-4C5F-94C6-197528BB56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138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6E96A-BEAC-40E2-82C6-E45D0BE1D509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FB489-2B81-4C5F-94C6-197528BB56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106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6E96A-BEAC-40E2-82C6-E45D0BE1D509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FB489-2B81-4C5F-94C6-197528BB56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4419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" y="2697821"/>
            <a:ext cx="9905999" cy="143185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38803" indent="0" algn="ctr">
              <a:buNone/>
              <a:defRPr sz="1500"/>
            </a:lvl2pPr>
            <a:lvl3pPr marL="677604" indent="0" algn="ctr">
              <a:buNone/>
              <a:defRPr sz="1300"/>
            </a:lvl3pPr>
            <a:lvl4pPr marL="1016407" indent="0" algn="ctr">
              <a:buNone/>
              <a:defRPr sz="1200"/>
            </a:lvl4pPr>
            <a:lvl5pPr marL="1355211" indent="0" algn="ctr">
              <a:buNone/>
              <a:defRPr sz="1200"/>
            </a:lvl5pPr>
            <a:lvl6pPr marL="1694011" indent="0" algn="ctr">
              <a:buNone/>
              <a:defRPr sz="1200"/>
            </a:lvl6pPr>
            <a:lvl7pPr marL="2032814" indent="0" algn="ctr">
              <a:buNone/>
              <a:defRPr sz="1200"/>
            </a:lvl7pPr>
            <a:lvl8pPr marL="2371616" indent="0" algn="ctr">
              <a:buNone/>
              <a:defRPr sz="1200"/>
            </a:lvl8pPr>
            <a:lvl9pPr marL="2710417" indent="0" algn="ctr">
              <a:buNone/>
              <a:defRPr sz="1200"/>
            </a:lvl9pPr>
          </a:lstStyle>
          <a:p>
            <a:r>
              <a:rPr lang="ru-RU" dirty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6482541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29388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F15CB-61D4-4A94-AFD7-76093FB7F8EF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317E6-9245-4CBF-8F7F-16092D29CB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841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" y="4"/>
          <a:ext cx="175419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00" name="think-cell Slide" r:id="rId21" imgW="360" imgH="360" progId="">
                  <p:embed/>
                </p:oleObj>
              </mc:Choice>
              <mc:Fallback>
                <p:oleObj name="think-cell Slide" r:id="rId21" imgW="360" imgH="360" progId="">
                  <p:embed/>
                  <p:pic>
                    <p:nvPicPr>
                      <p:cNvPr id="3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" y="4"/>
                        <a:ext cx="175419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5" hidden="1"/>
          <p:cNvSpPr/>
          <p:nvPr>
            <p:custDataLst>
              <p:tags r:id="rId3"/>
            </p:custDataLst>
          </p:nvPr>
        </p:nvSpPr>
        <p:spPr bwMode="auto">
          <a:xfrm>
            <a:off x="2" y="4"/>
            <a:ext cx="175419" cy="161925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defTabSz="99057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06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" name="1. On-page tracker" hidden="1"/>
          <p:cNvSpPr>
            <a:spLocks noChangeArrowheads="1"/>
          </p:cNvSpPr>
          <p:nvPr/>
        </p:nvSpPr>
        <p:spPr bwMode="gray">
          <a:xfrm>
            <a:off x="132429" y="77790"/>
            <a:ext cx="551433" cy="137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9057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94" cap="all" dirty="0">
                <a:solidFill>
                  <a:srgbClr val="808080"/>
                </a:solidFill>
                <a:cs typeface="Arial" charset="0"/>
              </a:rPr>
              <a:t>Tracker</a:t>
            </a:r>
          </a:p>
        </p:txBody>
      </p:sp>
      <p:sp>
        <p:nvSpPr>
          <p:cNvPr id="6" name="3. Unit of measure" hidden="1"/>
          <p:cNvSpPr txBox="1">
            <a:spLocks noChangeArrowheads="1"/>
          </p:cNvSpPr>
          <p:nvPr/>
        </p:nvSpPr>
        <p:spPr bwMode="gray">
          <a:xfrm>
            <a:off x="132424" y="566741"/>
            <a:ext cx="9525926" cy="262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06" dirty="0">
                <a:solidFill>
                  <a:srgbClr val="808080"/>
                </a:solidFill>
                <a:latin typeface="Arial"/>
                <a:cs typeface="Arial" charset="0"/>
              </a:rPr>
              <a:t>Unit of measure</a:t>
            </a:r>
          </a:p>
        </p:txBody>
      </p:sp>
      <p:grpSp>
        <p:nvGrpSpPr>
          <p:cNvPr id="7" name="Slide Elements" hidden="1"/>
          <p:cNvGrpSpPr>
            <a:grpSpLocks/>
          </p:cNvGrpSpPr>
          <p:nvPr userDrawn="1"/>
        </p:nvGrpSpPr>
        <p:grpSpPr bwMode="auto">
          <a:xfrm>
            <a:off x="132424" y="6423547"/>
            <a:ext cx="9525926" cy="342389"/>
            <a:chOff x="119063" y="6295546"/>
            <a:chExt cx="8618537" cy="335837"/>
          </a:xfrm>
        </p:grpSpPr>
        <p:sp>
          <p:nvSpPr>
            <p:cNvPr id="8" name="4. Footnote"/>
            <p:cNvSpPr txBox="1">
              <a:spLocks noChangeArrowheads="1"/>
            </p:cNvSpPr>
            <p:nvPr/>
          </p:nvSpPr>
          <p:spPr bwMode="gray">
            <a:xfrm>
              <a:off x="119063" y="6295546"/>
              <a:ext cx="8618537" cy="1349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894" dirty="0">
                  <a:solidFill>
                    <a:srgbClr val="808080"/>
                  </a:solidFill>
                  <a:latin typeface="Arial"/>
                  <a:cs typeface="Arial" charset="0"/>
                </a:rPr>
                <a:t>1 Footnote</a:t>
              </a:r>
            </a:p>
          </p:txBody>
        </p:sp>
        <p:sp>
          <p:nvSpPr>
            <p:cNvPr id="9" name="5. Source"/>
            <p:cNvSpPr>
              <a:spLocks noChangeArrowheads="1"/>
            </p:cNvSpPr>
            <p:nvPr/>
          </p:nvSpPr>
          <p:spPr bwMode="gray">
            <a:xfrm>
              <a:off x="119063" y="6496414"/>
              <a:ext cx="7200000" cy="1349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672423" indent="-672423" defTabSz="988856" fontAlgn="base">
                <a:spcBef>
                  <a:spcPct val="0"/>
                </a:spcBef>
                <a:spcAft>
                  <a:spcPct val="0"/>
                </a:spcAft>
                <a:tabLst>
                  <a:tab pos="675862" algn="l"/>
                </a:tabLst>
              </a:pPr>
              <a:r>
                <a:rPr lang="en-US" sz="894">
                  <a:solidFill>
                    <a:srgbClr val="808080"/>
                  </a:solidFill>
                  <a:cs typeface="Arial" charset="0"/>
                </a:rPr>
                <a:t>SOURCE: Source</a:t>
              </a:r>
            </a:p>
          </p:txBody>
        </p:sp>
      </p:grpSp>
      <p:grpSp>
        <p:nvGrpSpPr>
          <p:cNvPr id="10" name="ACET" hidden="1"/>
          <p:cNvGrpSpPr>
            <a:grpSpLocks/>
          </p:cNvGrpSpPr>
          <p:nvPr/>
        </p:nvGrpSpPr>
        <p:grpSpPr bwMode="auto">
          <a:xfrm>
            <a:off x="1606287" y="1258373"/>
            <a:ext cx="4712229" cy="543447"/>
            <a:chOff x="915" y="695"/>
            <a:chExt cx="2686" cy="335"/>
          </a:xfrm>
        </p:grpSpPr>
        <p:cxnSp>
          <p:nvCxnSpPr>
            <p:cNvPr id="11" name="AutoShape 249"/>
            <p:cNvCxnSpPr>
              <a:cxnSpLocks noChangeShapeType="1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" name="AutoShape 250"/>
            <p:cNvSpPr>
              <a:spLocks noChangeArrowheads="1"/>
            </p:cNvSpPr>
            <p:nvPr/>
          </p:nvSpPr>
          <p:spPr bwMode="gray">
            <a:xfrm>
              <a:off x="915" y="695"/>
              <a:ext cx="2686" cy="33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6" b="1">
                  <a:solidFill>
                    <a:srgbClr val="000000"/>
                  </a:solidFill>
                  <a:cs typeface="Arial" charset="0"/>
                </a:rPr>
                <a:t>Title</a:t>
              </a:r>
            </a:p>
            <a:p>
              <a:pPr defTabSz="990576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6">
                  <a:solidFill>
                    <a:srgbClr val="808080"/>
                  </a:solidFill>
                  <a:cs typeface="Arial" charset="0"/>
                </a:rPr>
                <a:t>Unit of measure</a:t>
              </a:r>
            </a:p>
          </p:txBody>
        </p:sp>
      </p:grpSp>
      <p:grpSp>
        <p:nvGrpSpPr>
          <p:cNvPr id="13" name="McKSticker" hidden="1"/>
          <p:cNvGrpSpPr>
            <a:grpSpLocks/>
          </p:cNvGrpSpPr>
          <p:nvPr/>
        </p:nvGrpSpPr>
        <p:grpSpPr bwMode="auto">
          <a:xfrm>
            <a:off x="9130504" y="292101"/>
            <a:ext cx="527837" cy="165302"/>
            <a:chOff x="8262895" y="285750"/>
            <a:chExt cx="477880" cy="161892"/>
          </a:xfrm>
        </p:grpSpPr>
        <p:sp>
          <p:nvSpPr>
            <p:cNvPr id="14" name="StickerRectangle"/>
            <p:cNvSpPr>
              <a:spLocks noChangeArrowheads="1"/>
            </p:cNvSpPr>
            <p:nvPr/>
          </p:nvSpPr>
          <p:spPr bwMode="gray">
            <a:xfrm>
              <a:off x="8262895" y="285750"/>
              <a:ext cx="477880" cy="16189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894">
                  <a:solidFill>
                    <a:srgbClr val="808080"/>
                  </a:solidFill>
                  <a:cs typeface="Arial" charset="0"/>
                </a:rPr>
                <a:t>STICKER</a:t>
              </a:r>
            </a:p>
          </p:txBody>
        </p:sp>
        <p:cxnSp>
          <p:nvCxnSpPr>
            <p:cNvPr id="15" name="AutoShape 31"/>
            <p:cNvCxnSpPr>
              <a:cxnSpLocks noChangeShapeType="1"/>
            </p:cNvCxnSpPr>
            <p:nvPr/>
          </p:nvCxnSpPr>
          <p:spPr bwMode="gray">
            <a:xfrm>
              <a:off x="8267440" y="285750"/>
              <a:ext cx="0" cy="150811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32"/>
            <p:cNvCxnSpPr>
              <a:cxnSpLocks noChangeShapeType="1"/>
            </p:cNvCxnSpPr>
            <p:nvPr/>
          </p:nvCxnSpPr>
          <p:spPr bwMode="gray">
            <a:xfrm>
              <a:off x="8267440" y="436561"/>
              <a:ext cx="473335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7" name="SlideBottomBar" hidden="1"/>
          <p:cNvSpPr/>
          <p:nvPr userDrawn="1"/>
        </p:nvSpPr>
        <p:spPr>
          <a:xfrm>
            <a:off x="9326433" y="6307139"/>
            <a:ext cx="51594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069" tIns="50534" rIns="101069" bIns="50534" anchor="ctr"/>
          <a:lstStyle/>
          <a:p>
            <a:pPr algn="ctr" defTabSz="99057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06" dirty="0">
              <a:solidFill>
                <a:srgbClr val="000000"/>
              </a:solidFill>
            </a:endParaRPr>
          </a:p>
        </p:txBody>
      </p:sp>
      <p:grpSp>
        <p:nvGrpSpPr>
          <p:cNvPr id="18" name="LegendBoxes" hidden="1"/>
          <p:cNvGrpSpPr>
            <a:grpSpLocks/>
          </p:cNvGrpSpPr>
          <p:nvPr userDrawn="1"/>
        </p:nvGrpSpPr>
        <p:grpSpPr bwMode="auto">
          <a:xfrm>
            <a:off x="8743402" y="285755"/>
            <a:ext cx="838098" cy="1029251"/>
            <a:chOff x="7835905" y="279400"/>
            <a:chExt cx="759588" cy="1008901"/>
          </a:xfrm>
        </p:grpSpPr>
        <p:sp>
          <p:nvSpPr>
            <p:cNvPr id="19" name="RectangleLegend1"/>
            <p:cNvSpPr>
              <a:spLocks noChangeArrowheads="1"/>
            </p:cNvSpPr>
            <p:nvPr/>
          </p:nvSpPr>
          <p:spPr bwMode="gray">
            <a:xfrm>
              <a:off x="7835905" y="290293"/>
              <a:ext cx="165220" cy="16027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0" name="RectangleLegend2"/>
            <p:cNvSpPr>
              <a:spLocks noChangeArrowheads="1"/>
            </p:cNvSpPr>
            <p:nvPr/>
          </p:nvSpPr>
          <p:spPr bwMode="gray">
            <a:xfrm>
              <a:off x="7835905" y="561056"/>
              <a:ext cx="165220" cy="160279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1" name="RectangleLegend3"/>
            <p:cNvSpPr>
              <a:spLocks noChangeArrowheads="1"/>
            </p:cNvSpPr>
            <p:nvPr/>
          </p:nvSpPr>
          <p:spPr bwMode="gray">
            <a:xfrm>
              <a:off x="7835905" y="831820"/>
              <a:ext cx="165220" cy="160279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2" name="RectangleLegend4"/>
            <p:cNvSpPr>
              <a:spLocks noChangeArrowheads="1"/>
            </p:cNvSpPr>
            <p:nvPr/>
          </p:nvSpPr>
          <p:spPr bwMode="gray">
            <a:xfrm>
              <a:off x="7835905" y="1102583"/>
              <a:ext cx="165220" cy="161835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3" name="Legend1"/>
            <p:cNvSpPr>
              <a:spLocks noChangeArrowheads="1"/>
            </p:cNvSpPr>
            <p:nvPr/>
          </p:nvSpPr>
          <p:spPr bwMode="gray">
            <a:xfrm>
              <a:off x="8089905" y="279400"/>
              <a:ext cx="505588" cy="196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24" name="Legend2"/>
            <p:cNvSpPr>
              <a:spLocks noChangeArrowheads="1"/>
            </p:cNvSpPr>
            <p:nvPr/>
          </p:nvSpPr>
          <p:spPr bwMode="gray">
            <a:xfrm>
              <a:off x="8089905" y="549275"/>
              <a:ext cx="505588" cy="196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25" name="Legend3"/>
            <p:cNvSpPr>
              <a:spLocks noChangeArrowheads="1"/>
            </p:cNvSpPr>
            <p:nvPr/>
          </p:nvSpPr>
          <p:spPr bwMode="gray">
            <a:xfrm>
              <a:off x="8089905" y="820738"/>
              <a:ext cx="505588" cy="196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26" name="Legend4"/>
            <p:cNvSpPr>
              <a:spLocks noChangeArrowheads="1"/>
            </p:cNvSpPr>
            <p:nvPr/>
          </p:nvSpPr>
          <p:spPr bwMode="gray">
            <a:xfrm>
              <a:off x="8089905" y="1092201"/>
              <a:ext cx="505588" cy="196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</p:grpSp>
      <p:grpSp>
        <p:nvGrpSpPr>
          <p:cNvPr id="27" name="LegendLines" hidden="1"/>
          <p:cNvGrpSpPr>
            <a:grpSpLocks/>
          </p:cNvGrpSpPr>
          <p:nvPr userDrawn="1"/>
        </p:nvGrpSpPr>
        <p:grpSpPr bwMode="auto">
          <a:xfrm>
            <a:off x="8402897" y="285752"/>
            <a:ext cx="1178376" cy="756840"/>
            <a:chOff x="7540629" y="279400"/>
            <a:chExt cx="1067179" cy="742317"/>
          </a:xfrm>
        </p:grpSpPr>
        <p:sp>
          <p:nvSpPr>
            <p:cNvPr id="28" name="LineLegend1"/>
            <p:cNvSpPr>
              <a:spLocks noChangeShapeType="1"/>
            </p:cNvSpPr>
            <p:nvPr/>
          </p:nvSpPr>
          <p:spPr bwMode="gray">
            <a:xfrm>
              <a:off x="7540629" y="369708"/>
              <a:ext cx="457906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9" name="LineLegend2"/>
            <p:cNvSpPr>
              <a:spLocks noChangeShapeType="1"/>
            </p:cNvSpPr>
            <p:nvPr/>
          </p:nvSpPr>
          <p:spPr bwMode="gray">
            <a:xfrm>
              <a:off x="7540629" y="637519"/>
              <a:ext cx="457906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0" name="LineLegend3"/>
            <p:cNvSpPr>
              <a:spLocks noChangeShapeType="1"/>
            </p:cNvSpPr>
            <p:nvPr/>
          </p:nvSpPr>
          <p:spPr bwMode="gray">
            <a:xfrm>
              <a:off x="7540629" y="916229"/>
              <a:ext cx="457906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8102604" y="279400"/>
              <a:ext cx="505204" cy="196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8102604" y="546100"/>
              <a:ext cx="505204" cy="196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8102604" y="825501"/>
              <a:ext cx="505204" cy="196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</p:grpSp>
      <p:grpSp>
        <p:nvGrpSpPr>
          <p:cNvPr id="34" name="LegendMoons" hidden="1"/>
          <p:cNvGrpSpPr>
            <a:grpSpLocks/>
          </p:cNvGrpSpPr>
          <p:nvPr userDrawn="1"/>
        </p:nvGrpSpPr>
        <p:grpSpPr bwMode="auto">
          <a:xfrm>
            <a:off x="8669474" y="255589"/>
            <a:ext cx="911814" cy="1333499"/>
            <a:chOff x="7769225" y="250825"/>
            <a:chExt cx="826049" cy="1306516"/>
          </a:xfrm>
        </p:grpSpPr>
        <p:grpSp>
          <p:nvGrpSpPr>
            <p:cNvPr id="35" name="MoonLegend1"/>
            <p:cNvGrpSpPr>
              <a:grpSpLocks noChangeAspect="1"/>
            </p:cNvGrpSpPr>
            <p:nvPr>
              <p:custDataLst>
                <p:tags r:id="rId5"/>
              </p:custDataLst>
            </p:nvPr>
          </p:nvGrpSpPr>
          <p:grpSpPr bwMode="auto">
            <a:xfrm>
              <a:off x="7769225" y="250825"/>
              <a:ext cx="209550" cy="209551"/>
              <a:chOff x="4533" y="183"/>
              <a:chExt cx="144" cy="144"/>
            </a:xfrm>
          </p:grpSpPr>
          <p:sp>
            <p:nvSpPr>
              <p:cNvPr id="53" name="Oval 38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533" y="183"/>
                <a:ext cx="143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54" name="Arc 39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533" y="183"/>
                <a:ext cx="143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36" name="MoonLegend2"/>
            <p:cNvGrpSpPr>
              <a:grpSpLocks noChangeAspect="1"/>
            </p:cNvGrpSpPr>
            <p:nvPr>
              <p:custDataLst>
                <p:tags r:id="rId6"/>
              </p:custDataLst>
            </p:nvPr>
          </p:nvGrpSpPr>
          <p:grpSpPr bwMode="auto">
            <a:xfrm>
              <a:off x="7769225" y="525066"/>
              <a:ext cx="209550" cy="209551"/>
              <a:chOff x="1694" y="2044"/>
              <a:chExt cx="160" cy="160"/>
            </a:xfrm>
          </p:grpSpPr>
          <p:sp>
            <p:nvSpPr>
              <p:cNvPr id="51" name="Oval 41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1694" y="2044"/>
                <a:ext cx="159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52" name="Arc 42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1694" y="2044"/>
                <a:ext cx="159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37" name="MoonLegend4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auto">
            <a:xfrm>
              <a:off x="7769225" y="1073548"/>
              <a:ext cx="209550" cy="209551"/>
              <a:chOff x="4495" y="1198"/>
              <a:chExt cx="160" cy="160"/>
            </a:xfrm>
          </p:grpSpPr>
          <p:sp>
            <p:nvSpPr>
              <p:cNvPr id="49" name="Oval 47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198"/>
                <a:ext cx="159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50" name="Arc 48"/>
              <p:cNvSpPr>
                <a:spLocks noChangeAspect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198"/>
                <a:ext cx="159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38" name="MoonLegend5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auto">
            <a:xfrm>
              <a:off x="7769225" y="1347790"/>
              <a:ext cx="209550" cy="209551"/>
              <a:chOff x="4495" y="1440"/>
              <a:chExt cx="160" cy="160"/>
            </a:xfrm>
          </p:grpSpPr>
          <p:sp>
            <p:nvSpPr>
              <p:cNvPr id="47" name="Oval 50"/>
              <p:cNvSpPr>
                <a:spLocks noChangeAspect="1" noChangeArrowheads="1"/>
              </p:cNvSpPr>
              <p:nvPr>
                <p:custDataLst>
                  <p:tags r:id="rId12"/>
                </p:custDataLst>
              </p:nvPr>
            </p:nvSpPr>
            <p:spPr bwMode="gray">
              <a:xfrm>
                <a:off x="4495" y="1440"/>
                <a:ext cx="159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48" name="Oval 51"/>
              <p:cNvSpPr>
                <a:spLocks noChangeAspect="1" noChangeArrowheads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440"/>
                <a:ext cx="159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39" name="MoonLegend3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auto">
            <a:xfrm>
              <a:off x="7769225" y="799307"/>
              <a:ext cx="209550" cy="209551"/>
              <a:chOff x="4495" y="1198"/>
              <a:chExt cx="160" cy="160"/>
            </a:xfrm>
          </p:grpSpPr>
          <p:sp>
            <p:nvSpPr>
              <p:cNvPr id="45" name="Oval 47"/>
              <p:cNvSpPr>
                <a:spLocks noChangeAspect="1" noChangeArrowheads="1"/>
              </p:cNvSpPr>
              <p:nvPr>
                <p:custDataLst>
                  <p:tags r:id="rId10"/>
                </p:custDataLst>
              </p:nvPr>
            </p:nvSpPr>
            <p:spPr bwMode="gray">
              <a:xfrm>
                <a:off x="4495" y="1198"/>
                <a:ext cx="159" cy="15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46" name="Arc 48"/>
              <p:cNvSpPr>
                <a:spLocks noChangeAspect="1"/>
              </p:cNvSpPr>
              <p:nvPr>
                <p:custDataLst>
                  <p:tags r:id="rId11"/>
                </p:custDataLst>
              </p:nvPr>
            </p:nvSpPr>
            <p:spPr bwMode="gray">
              <a:xfrm>
                <a:off x="4495" y="1198"/>
                <a:ext cx="159" cy="159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sp>
          <p:nvSpPr>
            <p:cNvPr id="40" name="Legend1"/>
            <p:cNvSpPr>
              <a:spLocks noChangeArrowheads="1"/>
            </p:cNvSpPr>
            <p:nvPr/>
          </p:nvSpPr>
          <p:spPr bwMode="gray">
            <a:xfrm>
              <a:off x="8089900" y="263525"/>
              <a:ext cx="505374" cy="196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gray">
            <a:xfrm>
              <a:off x="8089900" y="538163"/>
              <a:ext cx="505374" cy="196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gray">
            <a:xfrm>
              <a:off x="8089900" y="812802"/>
              <a:ext cx="505374" cy="196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43" name="Legend4"/>
            <p:cNvSpPr>
              <a:spLocks noChangeArrowheads="1"/>
            </p:cNvSpPr>
            <p:nvPr/>
          </p:nvSpPr>
          <p:spPr bwMode="gray">
            <a:xfrm>
              <a:off x="8089900" y="1084265"/>
              <a:ext cx="505374" cy="196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44" name="Legend5"/>
            <p:cNvSpPr>
              <a:spLocks noChangeArrowheads="1"/>
            </p:cNvSpPr>
            <p:nvPr/>
          </p:nvSpPr>
          <p:spPr bwMode="gray">
            <a:xfrm>
              <a:off x="8089900" y="1360491"/>
              <a:ext cx="505374" cy="196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</p:grpSp>
      <p:sp>
        <p:nvSpPr>
          <p:cNvPr id="55" name="Working Draft" hidden="1"/>
          <p:cNvSpPr txBox="1">
            <a:spLocks noChangeArrowheads="1"/>
          </p:cNvSpPr>
          <p:nvPr userDrawn="1"/>
        </p:nvSpPr>
        <p:spPr bwMode="auto">
          <a:xfrm rot="5400000">
            <a:off x="8540949" y="2585011"/>
            <a:ext cx="2590800" cy="202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069" tIns="50534" rIns="101069" bIns="5053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90576" fontAlgn="base">
              <a:spcBef>
                <a:spcPct val="0"/>
              </a:spcBef>
              <a:spcAft>
                <a:spcPct val="0"/>
              </a:spcAft>
            </a:pPr>
            <a:r>
              <a:rPr lang="en-US" sz="650">
                <a:solidFill>
                  <a:srgbClr val="808080"/>
                </a:solidFill>
                <a:latin typeface="Arial" charset="0"/>
                <a:cs typeface="Arial" charset="0"/>
              </a:rPr>
              <a:t>Last Modified 1-сәу-17 19:32 Central Asia Standard Time</a:t>
            </a:r>
            <a:endParaRPr lang="ru-RU" sz="650">
              <a:solidFill>
                <a:srgbClr val="808080"/>
              </a:solidFill>
              <a:latin typeface="Arial" charset="0"/>
              <a:cs typeface="Arial" charset="0"/>
            </a:endParaRPr>
          </a:p>
        </p:txBody>
      </p:sp>
      <p:sp>
        <p:nvSpPr>
          <p:cNvPr id="56" name="Printed" hidden="1"/>
          <p:cNvSpPr txBox="1">
            <a:spLocks noChangeArrowheads="1"/>
          </p:cNvSpPr>
          <p:nvPr userDrawn="1"/>
        </p:nvSpPr>
        <p:spPr bwMode="auto">
          <a:xfrm rot="5400000">
            <a:off x="9187789" y="4478098"/>
            <a:ext cx="1295400" cy="302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069" tIns="50534" rIns="101069" bIns="5053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90576" fontAlgn="base">
              <a:spcBef>
                <a:spcPct val="0"/>
              </a:spcBef>
              <a:spcAft>
                <a:spcPct val="0"/>
              </a:spcAft>
            </a:pPr>
            <a:r>
              <a:rPr lang="en-US" sz="650">
                <a:solidFill>
                  <a:srgbClr val="808080"/>
                </a:solidFill>
                <a:latin typeface="Arial" charset="0"/>
                <a:cs typeface="Arial" charset="0"/>
              </a:rPr>
              <a:t>Printed 31-нау-17 11:48 Central Asia Standard Time</a:t>
            </a:r>
            <a:endParaRPr lang="ru-RU" sz="650">
              <a:solidFill>
                <a:srgbClr val="808080"/>
              </a:solidFill>
              <a:latin typeface="Arial" charset="0"/>
              <a:cs typeface="Arial" charset="0"/>
            </a:endParaRPr>
          </a:p>
        </p:txBody>
      </p:sp>
      <p:sp>
        <p:nvSpPr>
          <p:cNvPr id="57" name="Slide Number"/>
          <p:cNvSpPr txBox="1">
            <a:spLocks/>
          </p:cNvSpPr>
          <p:nvPr userDrawn="1"/>
        </p:nvSpPr>
        <p:spPr bwMode="auto">
          <a:xfrm>
            <a:off x="9588585" y="6624797"/>
            <a:ext cx="128240" cy="125099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US" sz="10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defTabSz="990576">
              <a:defRPr/>
            </a:pPr>
            <a:fld id="{DD32359E-46D0-4934-99F8-40F93886E8F9}" type="slidenum">
              <a:rPr sz="813">
                <a:solidFill>
                  <a:srgbClr val="808080"/>
                </a:solidFill>
              </a:rPr>
              <a:pPr defTabSz="990576">
                <a:defRPr/>
              </a:pPr>
              <a:t>‹#›</a:t>
            </a:fld>
            <a:endParaRPr sz="813" dirty="0">
              <a:solidFill>
                <a:srgbClr val="808080"/>
              </a:solidFill>
            </a:endParaRPr>
          </a:p>
        </p:txBody>
      </p:sp>
      <p:graphicFrame>
        <p:nvGraphicFramePr>
          <p:cNvPr id="58" name="Object 2" hidden="1"/>
          <p:cNvGraphicFramePr>
            <a:graphicFrameLocks noChangeAspect="1"/>
          </p:cNvGraphicFramePr>
          <p:nvPr userDrawn="1">
            <p:custDataLst>
              <p:tags r:id="rId4"/>
            </p:custDataLst>
          </p:nvPr>
        </p:nvGraphicFramePr>
        <p:xfrm>
          <a:off x="1723" y="1592"/>
          <a:ext cx="171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01" name="think-cell Slide" r:id="rId23" imgW="360" imgH="360" progId="">
                  <p:embed/>
                </p:oleObj>
              </mc:Choice>
              <mc:Fallback>
                <p:oleObj name="think-cell Slide" r:id="rId23" imgW="360" imgH="360" progId="">
                  <p:embed/>
                  <p:pic>
                    <p:nvPicPr>
                      <p:cNvPr id="58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3" y="1592"/>
                        <a:ext cx="1719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274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" y="4"/>
          <a:ext cx="175419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87" name="think-cell Slide" r:id="rId21" imgW="360" imgH="360" progId="">
                  <p:embed/>
                </p:oleObj>
              </mc:Choice>
              <mc:Fallback>
                <p:oleObj name="think-cell Slide" r:id="rId21" imgW="360" imgH="360" progId="">
                  <p:embed/>
                  <p:pic>
                    <p:nvPicPr>
                      <p:cNvPr id="3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" y="4"/>
                        <a:ext cx="175419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5" hidden="1"/>
          <p:cNvSpPr/>
          <p:nvPr>
            <p:custDataLst>
              <p:tags r:id="rId3"/>
            </p:custDataLst>
          </p:nvPr>
        </p:nvSpPr>
        <p:spPr bwMode="auto">
          <a:xfrm>
            <a:off x="2" y="4"/>
            <a:ext cx="175419" cy="161925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defTabSz="99057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06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" name="1. On-page tracker" hidden="1"/>
          <p:cNvSpPr>
            <a:spLocks noChangeArrowheads="1"/>
          </p:cNvSpPr>
          <p:nvPr/>
        </p:nvSpPr>
        <p:spPr bwMode="gray">
          <a:xfrm>
            <a:off x="132429" y="77790"/>
            <a:ext cx="551433" cy="137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9057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94" cap="all" dirty="0">
                <a:solidFill>
                  <a:srgbClr val="808080"/>
                </a:solidFill>
                <a:cs typeface="Arial" charset="0"/>
              </a:rPr>
              <a:t>Tracker</a:t>
            </a:r>
          </a:p>
        </p:txBody>
      </p:sp>
      <p:sp>
        <p:nvSpPr>
          <p:cNvPr id="6" name="3. Unit of measure" hidden="1"/>
          <p:cNvSpPr txBox="1">
            <a:spLocks noChangeArrowheads="1"/>
          </p:cNvSpPr>
          <p:nvPr/>
        </p:nvSpPr>
        <p:spPr bwMode="gray">
          <a:xfrm>
            <a:off x="132424" y="566741"/>
            <a:ext cx="9525926" cy="262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06" dirty="0">
                <a:solidFill>
                  <a:srgbClr val="808080"/>
                </a:solidFill>
                <a:latin typeface="Arial"/>
                <a:cs typeface="Arial" charset="0"/>
              </a:rPr>
              <a:t>Unit of measure</a:t>
            </a:r>
          </a:p>
        </p:txBody>
      </p:sp>
      <p:grpSp>
        <p:nvGrpSpPr>
          <p:cNvPr id="7" name="Slide Elements" hidden="1"/>
          <p:cNvGrpSpPr>
            <a:grpSpLocks/>
          </p:cNvGrpSpPr>
          <p:nvPr userDrawn="1"/>
        </p:nvGrpSpPr>
        <p:grpSpPr bwMode="auto">
          <a:xfrm>
            <a:off x="132424" y="6423547"/>
            <a:ext cx="9525926" cy="342389"/>
            <a:chOff x="119063" y="6295546"/>
            <a:chExt cx="8618537" cy="335837"/>
          </a:xfrm>
        </p:grpSpPr>
        <p:sp>
          <p:nvSpPr>
            <p:cNvPr id="8" name="4. Footnote"/>
            <p:cNvSpPr txBox="1">
              <a:spLocks noChangeArrowheads="1"/>
            </p:cNvSpPr>
            <p:nvPr/>
          </p:nvSpPr>
          <p:spPr bwMode="gray">
            <a:xfrm>
              <a:off x="119063" y="6295546"/>
              <a:ext cx="8618537" cy="1349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894" dirty="0">
                  <a:solidFill>
                    <a:srgbClr val="808080"/>
                  </a:solidFill>
                  <a:latin typeface="Arial"/>
                  <a:cs typeface="Arial" charset="0"/>
                </a:rPr>
                <a:t>1 Footnote</a:t>
              </a:r>
            </a:p>
          </p:txBody>
        </p:sp>
        <p:sp>
          <p:nvSpPr>
            <p:cNvPr id="9" name="5. Source"/>
            <p:cNvSpPr>
              <a:spLocks noChangeArrowheads="1"/>
            </p:cNvSpPr>
            <p:nvPr/>
          </p:nvSpPr>
          <p:spPr bwMode="gray">
            <a:xfrm>
              <a:off x="119063" y="6496414"/>
              <a:ext cx="7200000" cy="1349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672423" indent="-672423" defTabSz="988856" fontAlgn="base">
                <a:spcBef>
                  <a:spcPct val="0"/>
                </a:spcBef>
                <a:spcAft>
                  <a:spcPct val="0"/>
                </a:spcAft>
                <a:tabLst>
                  <a:tab pos="675862" algn="l"/>
                </a:tabLst>
              </a:pPr>
              <a:r>
                <a:rPr lang="en-US" sz="894">
                  <a:solidFill>
                    <a:srgbClr val="808080"/>
                  </a:solidFill>
                  <a:cs typeface="Arial" charset="0"/>
                </a:rPr>
                <a:t>SOURCE: Source</a:t>
              </a:r>
            </a:p>
          </p:txBody>
        </p:sp>
      </p:grpSp>
      <p:grpSp>
        <p:nvGrpSpPr>
          <p:cNvPr id="10" name="ACET" hidden="1"/>
          <p:cNvGrpSpPr>
            <a:grpSpLocks/>
          </p:cNvGrpSpPr>
          <p:nvPr/>
        </p:nvGrpSpPr>
        <p:grpSpPr bwMode="auto">
          <a:xfrm>
            <a:off x="1606287" y="1258373"/>
            <a:ext cx="4712229" cy="543447"/>
            <a:chOff x="915" y="695"/>
            <a:chExt cx="2686" cy="335"/>
          </a:xfrm>
        </p:grpSpPr>
        <p:cxnSp>
          <p:nvCxnSpPr>
            <p:cNvPr id="11" name="AutoShape 249"/>
            <p:cNvCxnSpPr>
              <a:cxnSpLocks noChangeShapeType="1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" name="AutoShape 250"/>
            <p:cNvSpPr>
              <a:spLocks noChangeArrowheads="1"/>
            </p:cNvSpPr>
            <p:nvPr/>
          </p:nvSpPr>
          <p:spPr bwMode="gray">
            <a:xfrm>
              <a:off x="915" y="695"/>
              <a:ext cx="2686" cy="33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6" b="1">
                  <a:solidFill>
                    <a:srgbClr val="000000"/>
                  </a:solidFill>
                  <a:cs typeface="Arial" charset="0"/>
                </a:rPr>
                <a:t>Title</a:t>
              </a:r>
            </a:p>
            <a:p>
              <a:pPr defTabSz="990576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6">
                  <a:solidFill>
                    <a:srgbClr val="808080"/>
                  </a:solidFill>
                  <a:cs typeface="Arial" charset="0"/>
                </a:rPr>
                <a:t>Unit of measure</a:t>
              </a:r>
            </a:p>
          </p:txBody>
        </p:sp>
      </p:grpSp>
      <p:grpSp>
        <p:nvGrpSpPr>
          <p:cNvPr id="13" name="McKSticker" hidden="1"/>
          <p:cNvGrpSpPr>
            <a:grpSpLocks/>
          </p:cNvGrpSpPr>
          <p:nvPr/>
        </p:nvGrpSpPr>
        <p:grpSpPr bwMode="auto">
          <a:xfrm>
            <a:off x="9130504" y="292101"/>
            <a:ext cx="527837" cy="165302"/>
            <a:chOff x="8262895" y="285750"/>
            <a:chExt cx="477880" cy="161892"/>
          </a:xfrm>
        </p:grpSpPr>
        <p:sp>
          <p:nvSpPr>
            <p:cNvPr id="14" name="StickerRectangle"/>
            <p:cNvSpPr>
              <a:spLocks noChangeArrowheads="1"/>
            </p:cNvSpPr>
            <p:nvPr/>
          </p:nvSpPr>
          <p:spPr bwMode="gray">
            <a:xfrm>
              <a:off x="8262895" y="285750"/>
              <a:ext cx="477880" cy="16189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894">
                  <a:solidFill>
                    <a:srgbClr val="808080"/>
                  </a:solidFill>
                  <a:cs typeface="Arial" charset="0"/>
                </a:rPr>
                <a:t>STICKER</a:t>
              </a:r>
            </a:p>
          </p:txBody>
        </p:sp>
        <p:cxnSp>
          <p:nvCxnSpPr>
            <p:cNvPr id="15" name="AutoShape 31"/>
            <p:cNvCxnSpPr>
              <a:cxnSpLocks noChangeShapeType="1"/>
            </p:cNvCxnSpPr>
            <p:nvPr/>
          </p:nvCxnSpPr>
          <p:spPr bwMode="gray">
            <a:xfrm>
              <a:off x="8267440" y="285750"/>
              <a:ext cx="0" cy="150811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32"/>
            <p:cNvCxnSpPr>
              <a:cxnSpLocks noChangeShapeType="1"/>
            </p:cNvCxnSpPr>
            <p:nvPr/>
          </p:nvCxnSpPr>
          <p:spPr bwMode="gray">
            <a:xfrm>
              <a:off x="8267440" y="436561"/>
              <a:ext cx="473335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7" name="SlideBottomBar" hidden="1"/>
          <p:cNvSpPr/>
          <p:nvPr userDrawn="1"/>
        </p:nvSpPr>
        <p:spPr>
          <a:xfrm>
            <a:off x="9326433" y="6307139"/>
            <a:ext cx="51594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069" tIns="50534" rIns="101069" bIns="50534" anchor="ctr"/>
          <a:lstStyle/>
          <a:p>
            <a:pPr algn="ctr" defTabSz="99057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06" dirty="0">
              <a:solidFill>
                <a:srgbClr val="000000"/>
              </a:solidFill>
            </a:endParaRPr>
          </a:p>
        </p:txBody>
      </p:sp>
      <p:grpSp>
        <p:nvGrpSpPr>
          <p:cNvPr id="18" name="LegendBoxes" hidden="1"/>
          <p:cNvGrpSpPr>
            <a:grpSpLocks/>
          </p:cNvGrpSpPr>
          <p:nvPr userDrawn="1"/>
        </p:nvGrpSpPr>
        <p:grpSpPr bwMode="auto">
          <a:xfrm>
            <a:off x="8743402" y="285755"/>
            <a:ext cx="838098" cy="1029251"/>
            <a:chOff x="7835905" y="279400"/>
            <a:chExt cx="759588" cy="1008901"/>
          </a:xfrm>
        </p:grpSpPr>
        <p:sp>
          <p:nvSpPr>
            <p:cNvPr id="19" name="RectangleLegend1"/>
            <p:cNvSpPr>
              <a:spLocks noChangeArrowheads="1"/>
            </p:cNvSpPr>
            <p:nvPr/>
          </p:nvSpPr>
          <p:spPr bwMode="gray">
            <a:xfrm>
              <a:off x="7835905" y="290293"/>
              <a:ext cx="165220" cy="16027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0" name="RectangleLegend2"/>
            <p:cNvSpPr>
              <a:spLocks noChangeArrowheads="1"/>
            </p:cNvSpPr>
            <p:nvPr/>
          </p:nvSpPr>
          <p:spPr bwMode="gray">
            <a:xfrm>
              <a:off x="7835905" y="561056"/>
              <a:ext cx="165220" cy="160279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1" name="RectangleLegend3"/>
            <p:cNvSpPr>
              <a:spLocks noChangeArrowheads="1"/>
            </p:cNvSpPr>
            <p:nvPr/>
          </p:nvSpPr>
          <p:spPr bwMode="gray">
            <a:xfrm>
              <a:off x="7835905" y="831820"/>
              <a:ext cx="165220" cy="160279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2" name="RectangleLegend4"/>
            <p:cNvSpPr>
              <a:spLocks noChangeArrowheads="1"/>
            </p:cNvSpPr>
            <p:nvPr/>
          </p:nvSpPr>
          <p:spPr bwMode="gray">
            <a:xfrm>
              <a:off x="7835905" y="1102583"/>
              <a:ext cx="165220" cy="161835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3" name="Legend1"/>
            <p:cNvSpPr>
              <a:spLocks noChangeArrowheads="1"/>
            </p:cNvSpPr>
            <p:nvPr/>
          </p:nvSpPr>
          <p:spPr bwMode="gray">
            <a:xfrm>
              <a:off x="8089905" y="279400"/>
              <a:ext cx="505588" cy="196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24" name="Legend2"/>
            <p:cNvSpPr>
              <a:spLocks noChangeArrowheads="1"/>
            </p:cNvSpPr>
            <p:nvPr/>
          </p:nvSpPr>
          <p:spPr bwMode="gray">
            <a:xfrm>
              <a:off x="8089905" y="549275"/>
              <a:ext cx="505588" cy="196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25" name="Legend3"/>
            <p:cNvSpPr>
              <a:spLocks noChangeArrowheads="1"/>
            </p:cNvSpPr>
            <p:nvPr/>
          </p:nvSpPr>
          <p:spPr bwMode="gray">
            <a:xfrm>
              <a:off x="8089905" y="820738"/>
              <a:ext cx="505588" cy="196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26" name="Legend4"/>
            <p:cNvSpPr>
              <a:spLocks noChangeArrowheads="1"/>
            </p:cNvSpPr>
            <p:nvPr/>
          </p:nvSpPr>
          <p:spPr bwMode="gray">
            <a:xfrm>
              <a:off x="8089905" y="1092201"/>
              <a:ext cx="505588" cy="196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</p:grpSp>
      <p:grpSp>
        <p:nvGrpSpPr>
          <p:cNvPr id="27" name="LegendLines" hidden="1"/>
          <p:cNvGrpSpPr>
            <a:grpSpLocks/>
          </p:cNvGrpSpPr>
          <p:nvPr userDrawn="1"/>
        </p:nvGrpSpPr>
        <p:grpSpPr bwMode="auto">
          <a:xfrm>
            <a:off x="8402897" y="285752"/>
            <a:ext cx="1178376" cy="756840"/>
            <a:chOff x="7540629" y="279400"/>
            <a:chExt cx="1067179" cy="742317"/>
          </a:xfrm>
        </p:grpSpPr>
        <p:sp>
          <p:nvSpPr>
            <p:cNvPr id="28" name="LineLegend1"/>
            <p:cNvSpPr>
              <a:spLocks noChangeShapeType="1"/>
            </p:cNvSpPr>
            <p:nvPr/>
          </p:nvSpPr>
          <p:spPr bwMode="gray">
            <a:xfrm>
              <a:off x="7540629" y="369708"/>
              <a:ext cx="457906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9" name="LineLegend2"/>
            <p:cNvSpPr>
              <a:spLocks noChangeShapeType="1"/>
            </p:cNvSpPr>
            <p:nvPr/>
          </p:nvSpPr>
          <p:spPr bwMode="gray">
            <a:xfrm>
              <a:off x="7540629" y="637519"/>
              <a:ext cx="457906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0" name="LineLegend3"/>
            <p:cNvSpPr>
              <a:spLocks noChangeShapeType="1"/>
            </p:cNvSpPr>
            <p:nvPr/>
          </p:nvSpPr>
          <p:spPr bwMode="gray">
            <a:xfrm>
              <a:off x="7540629" y="916229"/>
              <a:ext cx="457906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8102604" y="279400"/>
              <a:ext cx="505204" cy="196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8102604" y="546100"/>
              <a:ext cx="505204" cy="196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8102604" y="825501"/>
              <a:ext cx="505204" cy="196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</p:grpSp>
      <p:grpSp>
        <p:nvGrpSpPr>
          <p:cNvPr id="34" name="LegendMoons" hidden="1"/>
          <p:cNvGrpSpPr>
            <a:grpSpLocks/>
          </p:cNvGrpSpPr>
          <p:nvPr userDrawn="1"/>
        </p:nvGrpSpPr>
        <p:grpSpPr bwMode="auto">
          <a:xfrm>
            <a:off x="8669474" y="255589"/>
            <a:ext cx="911814" cy="1333499"/>
            <a:chOff x="7769225" y="250825"/>
            <a:chExt cx="826049" cy="1306516"/>
          </a:xfrm>
        </p:grpSpPr>
        <p:grpSp>
          <p:nvGrpSpPr>
            <p:cNvPr id="35" name="MoonLegend1"/>
            <p:cNvGrpSpPr>
              <a:grpSpLocks noChangeAspect="1"/>
            </p:cNvGrpSpPr>
            <p:nvPr>
              <p:custDataLst>
                <p:tags r:id="rId5"/>
              </p:custDataLst>
            </p:nvPr>
          </p:nvGrpSpPr>
          <p:grpSpPr bwMode="auto">
            <a:xfrm>
              <a:off x="7769225" y="250825"/>
              <a:ext cx="209550" cy="209551"/>
              <a:chOff x="4533" y="183"/>
              <a:chExt cx="144" cy="144"/>
            </a:xfrm>
          </p:grpSpPr>
          <p:sp>
            <p:nvSpPr>
              <p:cNvPr id="53" name="Oval 38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533" y="183"/>
                <a:ext cx="143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54" name="Arc 39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533" y="183"/>
                <a:ext cx="143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36" name="MoonLegend2"/>
            <p:cNvGrpSpPr>
              <a:grpSpLocks noChangeAspect="1"/>
            </p:cNvGrpSpPr>
            <p:nvPr>
              <p:custDataLst>
                <p:tags r:id="rId6"/>
              </p:custDataLst>
            </p:nvPr>
          </p:nvGrpSpPr>
          <p:grpSpPr bwMode="auto">
            <a:xfrm>
              <a:off x="7769225" y="525066"/>
              <a:ext cx="209550" cy="209551"/>
              <a:chOff x="1694" y="2044"/>
              <a:chExt cx="160" cy="160"/>
            </a:xfrm>
          </p:grpSpPr>
          <p:sp>
            <p:nvSpPr>
              <p:cNvPr id="51" name="Oval 41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1694" y="2044"/>
                <a:ext cx="159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52" name="Arc 42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1694" y="2044"/>
                <a:ext cx="159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37" name="MoonLegend4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auto">
            <a:xfrm>
              <a:off x="7769225" y="1073548"/>
              <a:ext cx="209550" cy="209551"/>
              <a:chOff x="4495" y="1198"/>
              <a:chExt cx="160" cy="160"/>
            </a:xfrm>
          </p:grpSpPr>
          <p:sp>
            <p:nvSpPr>
              <p:cNvPr id="49" name="Oval 47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198"/>
                <a:ext cx="159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50" name="Arc 48"/>
              <p:cNvSpPr>
                <a:spLocks noChangeAspect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198"/>
                <a:ext cx="159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38" name="MoonLegend5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auto">
            <a:xfrm>
              <a:off x="7769225" y="1347790"/>
              <a:ext cx="209550" cy="209551"/>
              <a:chOff x="4495" y="1440"/>
              <a:chExt cx="160" cy="160"/>
            </a:xfrm>
          </p:grpSpPr>
          <p:sp>
            <p:nvSpPr>
              <p:cNvPr id="47" name="Oval 50"/>
              <p:cNvSpPr>
                <a:spLocks noChangeAspect="1" noChangeArrowheads="1"/>
              </p:cNvSpPr>
              <p:nvPr>
                <p:custDataLst>
                  <p:tags r:id="rId12"/>
                </p:custDataLst>
              </p:nvPr>
            </p:nvSpPr>
            <p:spPr bwMode="gray">
              <a:xfrm>
                <a:off x="4495" y="1440"/>
                <a:ext cx="159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48" name="Oval 51"/>
              <p:cNvSpPr>
                <a:spLocks noChangeAspect="1" noChangeArrowheads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440"/>
                <a:ext cx="159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39" name="MoonLegend3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auto">
            <a:xfrm>
              <a:off x="7769225" y="799307"/>
              <a:ext cx="209550" cy="209551"/>
              <a:chOff x="4495" y="1198"/>
              <a:chExt cx="160" cy="160"/>
            </a:xfrm>
          </p:grpSpPr>
          <p:sp>
            <p:nvSpPr>
              <p:cNvPr id="45" name="Oval 47"/>
              <p:cNvSpPr>
                <a:spLocks noChangeAspect="1" noChangeArrowheads="1"/>
              </p:cNvSpPr>
              <p:nvPr>
                <p:custDataLst>
                  <p:tags r:id="rId10"/>
                </p:custDataLst>
              </p:nvPr>
            </p:nvSpPr>
            <p:spPr bwMode="gray">
              <a:xfrm>
                <a:off x="4495" y="1198"/>
                <a:ext cx="159" cy="15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46" name="Arc 48"/>
              <p:cNvSpPr>
                <a:spLocks noChangeAspect="1"/>
              </p:cNvSpPr>
              <p:nvPr>
                <p:custDataLst>
                  <p:tags r:id="rId11"/>
                </p:custDataLst>
              </p:nvPr>
            </p:nvSpPr>
            <p:spPr bwMode="gray">
              <a:xfrm>
                <a:off x="4495" y="1198"/>
                <a:ext cx="159" cy="159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sp>
          <p:nvSpPr>
            <p:cNvPr id="40" name="Legend1"/>
            <p:cNvSpPr>
              <a:spLocks noChangeArrowheads="1"/>
            </p:cNvSpPr>
            <p:nvPr/>
          </p:nvSpPr>
          <p:spPr bwMode="gray">
            <a:xfrm>
              <a:off x="8089900" y="263525"/>
              <a:ext cx="505374" cy="196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gray">
            <a:xfrm>
              <a:off x="8089900" y="538163"/>
              <a:ext cx="505374" cy="196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gray">
            <a:xfrm>
              <a:off x="8089900" y="812802"/>
              <a:ext cx="505374" cy="196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43" name="Legend4"/>
            <p:cNvSpPr>
              <a:spLocks noChangeArrowheads="1"/>
            </p:cNvSpPr>
            <p:nvPr/>
          </p:nvSpPr>
          <p:spPr bwMode="gray">
            <a:xfrm>
              <a:off x="8089900" y="1084265"/>
              <a:ext cx="505374" cy="196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44" name="Legend5"/>
            <p:cNvSpPr>
              <a:spLocks noChangeArrowheads="1"/>
            </p:cNvSpPr>
            <p:nvPr/>
          </p:nvSpPr>
          <p:spPr bwMode="gray">
            <a:xfrm>
              <a:off x="8089900" y="1360491"/>
              <a:ext cx="505374" cy="196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</p:grpSp>
      <p:sp>
        <p:nvSpPr>
          <p:cNvPr id="55" name="Working Draft" hidden="1"/>
          <p:cNvSpPr txBox="1">
            <a:spLocks noChangeArrowheads="1"/>
          </p:cNvSpPr>
          <p:nvPr userDrawn="1"/>
        </p:nvSpPr>
        <p:spPr bwMode="auto">
          <a:xfrm rot="5400000">
            <a:off x="8540949" y="2585011"/>
            <a:ext cx="2590800" cy="202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069" tIns="50534" rIns="101069" bIns="5053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90576" fontAlgn="base">
              <a:spcBef>
                <a:spcPct val="0"/>
              </a:spcBef>
              <a:spcAft>
                <a:spcPct val="0"/>
              </a:spcAft>
            </a:pPr>
            <a:r>
              <a:rPr lang="en-US" sz="650">
                <a:solidFill>
                  <a:srgbClr val="808080"/>
                </a:solidFill>
                <a:latin typeface="Arial" charset="0"/>
                <a:cs typeface="Arial" charset="0"/>
              </a:rPr>
              <a:t>Last Modified 1-сәу-17 19:32 Central Asia Standard Time</a:t>
            </a:r>
            <a:endParaRPr lang="ru-RU" sz="650">
              <a:solidFill>
                <a:srgbClr val="808080"/>
              </a:solidFill>
              <a:latin typeface="Arial" charset="0"/>
              <a:cs typeface="Arial" charset="0"/>
            </a:endParaRPr>
          </a:p>
        </p:txBody>
      </p:sp>
      <p:sp>
        <p:nvSpPr>
          <p:cNvPr id="56" name="Printed" hidden="1"/>
          <p:cNvSpPr txBox="1">
            <a:spLocks noChangeArrowheads="1"/>
          </p:cNvSpPr>
          <p:nvPr userDrawn="1"/>
        </p:nvSpPr>
        <p:spPr bwMode="auto">
          <a:xfrm rot="5400000">
            <a:off x="9187789" y="4478098"/>
            <a:ext cx="1295400" cy="302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069" tIns="50534" rIns="101069" bIns="5053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90576" fontAlgn="base">
              <a:spcBef>
                <a:spcPct val="0"/>
              </a:spcBef>
              <a:spcAft>
                <a:spcPct val="0"/>
              </a:spcAft>
            </a:pPr>
            <a:r>
              <a:rPr lang="en-US" sz="650">
                <a:solidFill>
                  <a:srgbClr val="808080"/>
                </a:solidFill>
                <a:latin typeface="Arial" charset="0"/>
                <a:cs typeface="Arial" charset="0"/>
              </a:rPr>
              <a:t>Printed 31-нау-17 11:48 Central Asia Standard Time</a:t>
            </a:r>
            <a:endParaRPr lang="ru-RU" sz="650">
              <a:solidFill>
                <a:srgbClr val="808080"/>
              </a:solidFill>
              <a:latin typeface="Arial" charset="0"/>
              <a:cs typeface="Arial" charset="0"/>
            </a:endParaRPr>
          </a:p>
        </p:txBody>
      </p:sp>
      <p:sp>
        <p:nvSpPr>
          <p:cNvPr id="57" name="Slide Number"/>
          <p:cNvSpPr txBox="1">
            <a:spLocks/>
          </p:cNvSpPr>
          <p:nvPr userDrawn="1"/>
        </p:nvSpPr>
        <p:spPr bwMode="auto">
          <a:xfrm>
            <a:off x="9588585" y="6624797"/>
            <a:ext cx="128240" cy="125099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US" sz="10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defTabSz="990576">
              <a:defRPr/>
            </a:pPr>
            <a:fld id="{A74A136B-8B7E-4B7C-B6CD-95AD1A96BC65}" type="slidenum">
              <a:rPr sz="813">
                <a:solidFill>
                  <a:srgbClr val="808080"/>
                </a:solidFill>
              </a:rPr>
              <a:pPr defTabSz="990576">
                <a:defRPr/>
              </a:pPr>
              <a:t>‹#›</a:t>
            </a:fld>
            <a:endParaRPr sz="813" dirty="0">
              <a:solidFill>
                <a:srgbClr val="808080"/>
              </a:solidFill>
            </a:endParaRPr>
          </a:p>
        </p:txBody>
      </p:sp>
      <p:sp>
        <p:nvSpPr>
          <p:cNvPr id="58" name="Slide Number"/>
          <p:cNvSpPr txBox="1">
            <a:spLocks/>
          </p:cNvSpPr>
          <p:nvPr userDrawn="1"/>
        </p:nvSpPr>
        <p:spPr>
          <a:xfrm>
            <a:off x="9467454" y="6634420"/>
            <a:ext cx="141064" cy="137602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defTabSz="990576" fontAlgn="base">
              <a:spcBef>
                <a:spcPct val="0"/>
              </a:spcBef>
              <a:spcAft>
                <a:spcPct val="0"/>
              </a:spcAft>
              <a:defRPr/>
            </a:pPr>
            <a:fld id="{1D8F8EA2-A81E-4CA8-B7F3-A5179281FEDF}" type="slidenum">
              <a:rPr lang="en-US" sz="894" smtClean="0">
                <a:solidFill>
                  <a:srgbClr val="FFFFFF"/>
                </a:solidFill>
                <a:cs typeface="Arial" charset="0"/>
              </a:rPr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94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9" name="SlideLogoText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8220742" y="6634420"/>
            <a:ext cx="1134926" cy="137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defTabSz="988856" fontAlgn="base">
              <a:spcBef>
                <a:spcPct val="0"/>
              </a:spcBef>
              <a:spcAft>
                <a:spcPct val="0"/>
              </a:spcAft>
            </a:pPr>
            <a:r>
              <a:rPr lang="en-US" sz="894">
                <a:solidFill>
                  <a:srgbClr val="FFFFFF"/>
                </a:solidFill>
                <a:cs typeface="Arial" charset="0"/>
              </a:rPr>
              <a:t>McKinsey &amp; Company</a:t>
            </a:r>
          </a:p>
        </p:txBody>
      </p:sp>
      <p:sp>
        <p:nvSpPr>
          <p:cNvPr id="60" name="doc id"/>
          <p:cNvSpPr txBox="1">
            <a:spLocks noChangeArrowheads="1"/>
          </p:cNvSpPr>
          <p:nvPr userDrawn="1"/>
        </p:nvSpPr>
        <p:spPr bwMode="white">
          <a:xfrm>
            <a:off x="8958396" y="36515"/>
            <a:ext cx="701675" cy="11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defTabSz="990576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894" dirty="0">
              <a:solidFill>
                <a:srgbClr val="C5C5C5"/>
              </a:solidFill>
              <a:latin typeface="Arial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985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" y="4"/>
          <a:ext cx="175419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24" name="think-cell Slide" r:id="rId21" imgW="360" imgH="360" progId="">
                  <p:embed/>
                </p:oleObj>
              </mc:Choice>
              <mc:Fallback>
                <p:oleObj name="think-cell Slide" r:id="rId21" imgW="360" imgH="360" progId="">
                  <p:embed/>
                  <p:pic>
                    <p:nvPicPr>
                      <p:cNvPr id="3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" y="4"/>
                        <a:ext cx="175419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5" hidden="1"/>
          <p:cNvSpPr/>
          <p:nvPr>
            <p:custDataLst>
              <p:tags r:id="rId3"/>
            </p:custDataLst>
          </p:nvPr>
        </p:nvSpPr>
        <p:spPr bwMode="auto">
          <a:xfrm>
            <a:off x="2" y="4"/>
            <a:ext cx="175419" cy="161925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defTabSz="99057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06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" name="1. On-page tracker" hidden="1"/>
          <p:cNvSpPr>
            <a:spLocks noChangeArrowheads="1"/>
          </p:cNvSpPr>
          <p:nvPr/>
        </p:nvSpPr>
        <p:spPr bwMode="gray">
          <a:xfrm>
            <a:off x="132429" y="77790"/>
            <a:ext cx="551433" cy="137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9057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94" cap="all" dirty="0">
                <a:solidFill>
                  <a:srgbClr val="808080"/>
                </a:solidFill>
                <a:cs typeface="Arial" charset="0"/>
              </a:rPr>
              <a:t>Tracker</a:t>
            </a:r>
          </a:p>
        </p:txBody>
      </p:sp>
      <p:sp>
        <p:nvSpPr>
          <p:cNvPr id="6" name="3. Unit of measure" hidden="1"/>
          <p:cNvSpPr txBox="1">
            <a:spLocks noChangeArrowheads="1"/>
          </p:cNvSpPr>
          <p:nvPr/>
        </p:nvSpPr>
        <p:spPr bwMode="gray">
          <a:xfrm>
            <a:off x="132424" y="566741"/>
            <a:ext cx="9525926" cy="262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06" dirty="0">
                <a:solidFill>
                  <a:srgbClr val="808080"/>
                </a:solidFill>
                <a:latin typeface="Arial"/>
                <a:cs typeface="Arial" charset="0"/>
              </a:rPr>
              <a:t>Unit of measure</a:t>
            </a:r>
          </a:p>
        </p:txBody>
      </p:sp>
      <p:grpSp>
        <p:nvGrpSpPr>
          <p:cNvPr id="7" name="Slide Elements" hidden="1"/>
          <p:cNvGrpSpPr>
            <a:grpSpLocks/>
          </p:cNvGrpSpPr>
          <p:nvPr userDrawn="1"/>
        </p:nvGrpSpPr>
        <p:grpSpPr bwMode="auto">
          <a:xfrm>
            <a:off x="132424" y="6423547"/>
            <a:ext cx="9525926" cy="342389"/>
            <a:chOff x="119063" y="6295546"/>
            <a:chExt cx="8618537" cy="335837"/>
          </a:xfrm>
        </p:grpSpPr>
        <p:sp>
          <p:nvSpPr>
            <p:cNvPr id="8" name="4. Footnote"/>
            <p:cNvSpPr txBox="1">
              <a:spLocks noChangeArrowheads="1"/>
            </p:cNvSpPr>
            <p:nvPr/>
          </p:nvSpPr>
          <p:spPr bwMode="gray">
            <a:xfrm>
              <a:off x="119063" y="6295546"/>
              <a:ext cx="8618537" cy="1349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894" dirty="0">
                  <a:solidFill>
                    <a:srgbClr val="808080"/>
                  </a:solidFill>
                  <a:latin typeface="Arial"/>
                  <a:cs typeface="Arial" charset="0"/>
                </a:rPr>
                <a:t>1 Footnote</a:t>
              </a:r>
            </a:p>
          </p:txBody>
        </p:sp>
        <p:sp>
          <p:nvSpPr>
            <p:cNvPr id="9" name="5. Source"/>
            <p:cNvSpPr>
              <a:spLocks noChangeArrowheads="1"/>
            </p:cNvSpPr>
            <p:nvPr/>
          </p:nvSpPr>
          <p:spPr bwMode="gray">
            <a:xfrm>
              <a:off x="119063" y="6496414"/>
              <a:ext cx="7200000" cy="1349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672423" indent="-672423" defTabSz="988856" fontAlgn="base">
                <a:spcBef>
                  <a:spcPct val="0"/>
                </a:spcBef>
                <a:spcAft>
                  <a:spcPct val="0"/>
                </a:spcAft>
                <a:tabLst>
                  <a:tab pos="675862" algn="l"/>
                </a:tabLst>
              </a:pPr>
              <a:r>
                <a:rPr lang="en-US" sz="894">
                  <a:solidFill>
                    <a:srgbClr val="808080"/>
                  </a:solidFill>
                  <a:cs typeface="Arial" charset="0"/>
                </a:rPr>
                <a:t>SOURCE: Source</a:t>
              </a:r>
            </a:p>
          </p:txBody>
        </p:sp>
      </p:grpSp>
      <p:grpSp>
        <p:nvGrpSpPr>
          <p:cNvPr id="10" name="ACET" hidden="1"/>
          <p:cNvGrpSpPr>
            <a:grpSpLocks/>
          </p:cNvGrpSpPr>
          <p:nvPr/>
        </p:nvGrpSpPr>
        <p:grpSpPr bwMode="auto">
          <a:xfrm>
            <a:off x="1606287" y="1258373"/>
            <a:ext cx="4712229" cy="543447"/>
            <a:chOff x="915" y="695"/>
            <a:chExt cx="2686" cy="335"/>
          </a:xfrm>
        </p:grpSpPr>
        <p:cxnSp>
          <p:nvCxnSpPr>
            <p:cNvPr id="11" name="AutoShape 249"/>
            <p:cNvCxnSpPr>
              <a:cxnSpLocks noChangeShapeType="1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" name="AutoShape 250"/>
            <p:cNvSpPr>
              <a:spLocks noChangeArrowheads="1"/>
            </p:cNvSpPr>
            <p:nvPr/>
          </p:nvSpPr>
          <p:spPr bwMode="gray">
            <a:xfrm>
              <a:off x="915" y="695"/>
              <a:ext cx="2686" cy="33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6" b="1">
                  <a:solidFill>
                    <a:srgbClr val="000000"/>
                  </a:solidFill>
                  <a:cs typeface="Arial" charset="0"/>
                </a:rPr>
                <a:t>Title</a:t>
              </a:r>
            </a:p>
            <a:p>
              <a:pPr defTabSz="990576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6">
                  <a:solidFill>
                    <a:srgbClr val="808080"/>
                  </a:solidFill>
                  <a:cs typeface="Arial" charset="0"/>
                </a:rPr>
                <a:t>Unit of measure</a:t>
              </a:r>
            </a:p>
          </p:txBody>
        </p:sp>
      </p:grpSp>
      <p:grpSp>
        <p:nvGrpSpPr>
          <p:cNvPr id="13" name="McKSticker" hidden="1"/>
          <p:cNvGrpSpPr>
            <a:grpSpLocks/>
          </p:cNvGrpSpPr>
          <p:nvPr/>
        </p:nvGrpSpPr>
        <p:grpSpPr bwMode="auto">
          <a:xfrm>
            <a:off x="9130504" y="292101"/>
            <a:ext cx="527837" cy="165302"/>
            <a:chOff x="8262895" y="285750"/>
            <a:chExt cx="477880" cy="161892"/>
          </a:xfrm>
        </p:grpSpPr>
        <p:sp>
          <p:nvSpPr>
            <p:cNvPr id="14" name="StickerRectangle"/>
            <p:cNvSpPr>
              <a:spLocks noChangeArrowheads="1"/>
            </p:cNvSpPr>
            <p:nvPr/>
          </p:nvSpPr>
          <p:spPr bwMode="gray">
            <a:xfrm>
              <a:off x="8262895" y="285750"/>
              <a:ext cx="477880" cy="16189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894">
                  <a:solidFill>
                    <a:srgbClr val="808080"/>
                  </a:solidFill>
                  <a:cs typeface="Arial" charset="0"/>
                </a:rPr>
                <a:t>STICKER</a:t>
              </a:r>
            </a:p>
          </p:txBody>
        </p:sp>
        <p:cxnSp>
          <p:nvCxnSpPr>
            <p:cNvPr id="15" name="AutoShape 31"/>
            <p:cNvCxnSpPr>
              <a:cxnSpLocks noChangeShapeType="1"/>
            </p:cNvCxnSpPr>
            <p:nvPr/>
          </p:nvCxnSpPr>
          <p:spPr bwMode="gray">
            <a:xfrm>
              <a:off x="8267440" y="285750"/>
              <a:ext cx="0" cy="150811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32"/>
            <p:cNvCxnSpPr>
              <a:cxnSpLocks noChangeShapeType="1"/>
            </p:cNvCxnSpPr>
            <p:nvPr/>
          </p:nvCxnSpPr>
          <p:spPr bwMode="gray">
            <a:xfrm>
              <a:off x="8267440" y="436561"/>
              <a:ext cx="473335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7" name="SlideBottomBar" hidden="1"/>
          <p:cNvSpPr/>
          <p:nvPr userDrawn="1"/>
        </p:nvSpPr>
        <p:spPr>
          <a:xfrm>
            <a:off x="9326433" y="6307139"/>
            <a:ext cx="51594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069" tIns="50534" rIns="101069" bIns="50534" anchor="ctr"/>
          <a:lstStyle/>
          <a:p>
            <a:pPr algn="ctr" defTabSz="99057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06" dirty="0">
              <a:solidFill>
                <a:srgbClr val="000000"/>
              </a:solidFill>
            </a:endParaRPr>
          </a:p>
        </p:txBody>
      </p:sp>
      <p:grpSp>
        <p:nvGrpSpPr>
          <p:cNvPr id="18" name="LegendBoxes" hidden="1"/>
          <p:cNvGrpSpPr>
            <a:grpSpLocks/>
          </p:cNvGrpSpPr>
          <p:nvPr userDrawn="1"/>
        </p:nvGrpSpPr>
        <p:grpSpPr bwMode="auto">
          <a:xfrm>
            <a:off x="8743402" y="285755"/>
            <a:ext cx="838098" cy="1029251"/>
            <a:chOff x="7835905" y="279400"/>
            <a:chExt cx="759588" cy="1008901"/>
          </a:xfrm>
        </p:grpSpPr>
        <p:sp>
          <p:nvSpPr>
            <p:cNvPr id="19" name="RectangleLegend1"/>
            <p:cNvSpPr>
              <a:spLocks noChangeArrowheads="1"/>
            </p:cNvSpPr>
            <p:nvPr/>
          </p:nvSpPr>
          <p:spPr bwMode="gray">
            <a:xfrm>
              <a:off x="7835905" y="290293"/>
              <a:ext cx="165220" cy="16027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0" name="RectangleLegend2"/>
            <p:cNvSpPr>
              <a:spLocks noChangeArrowheads="1"/>
            </p:cNvSpPr>
            <p:nvPr/>
          </p:nvSpPr>
          <p:spPr bwMode="gray">
            <a:xfrm>
              <a:off x="7835905" y="561056"/>
              <a:ext cx="165220" cy="160279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1" name="RectangleLegend3"/>
            <p:cNvSpPr>
              <a:spLocks noChangeArrowheads="1"/>
            </p:cNvSpPr>
            <p:nvPr/>
          </p:nvSpPr>
          <p:spPr bwMode="gray">
            <a:xfrm>
              <a:off x="7835905" y="831820"/>
              <a:ext cx="165220" cy="160279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2" name="RectangleLegend4"/>
            <p:cNvSpPr>
              <a:spLocks noChangeArrowheads="1"/>
            </p:cNvSpPr>
            <p:nvPr/>
          </p:nvSpPr>
          <p:spPr bwMode="gray">
            <a:xfrm>
              <a:off x="7835905" y="1102583"/>
              <a:ext cx="165220" cy="161835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3" name="Legend1"/>
            <p:cNvSpPr>
              <a:spLocks noChangeArrowheads="1"/>
            </p:cNvSpPr>
            <p:nvPr/>
          </p:nvSpPr>
          <p:spPr bwMode="gray">
            <a:xfrm>
              <a:off x="8089905" y="279400"/>
              <a:ext cx="505588" cy="196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24" name="Legend2"/>
            <p:cNvSpPr>
              <a:spLocks noChangeArrowheads="1"/>
            </p:cNvSpPr>
            <p:nvPr/>
          </p:nvSpPr>
          <p:spPr bwMode="gray">
            <a:xfrm>
              <a:off x="8089905" y="549275"/>
              <a:ext cx="505588" cy="196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25" name="Legend3"/>
            <p:cNvSpPr>
              <a:spLocks noChangeArrowheads="1"/>
            </p:cNvSpPr>
            <p:nvPr/>
          </p:nvSpPr>
          <p:spPr bwMode="gray">
            <a:xfrm>
              <a:off x="8089905" y="820738"/>
              <a:ext cx="505588" cy="196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26" name="Legend4"/>
            <p:cNvSpPr>
              <a:spLocks noChangeArrowheads="1"/>
            </p:cNvSpPr>
            <p:nvPr/>
          </p:nvSpPr>
          <p:spPr bwMode="gray">
            <a:xfrm>
              <a:off x="8089905" y="1092201"/>
              <a:ext cx="505588" cy="196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</p:grpSp>
      <p:grpSp>
        <p:nvGrpSpPr>
          <p:cNvPr id="27" name="LegendLines" hidden="1"/>
          <p:cNvGrpSpPr>
            <a:grpSpLocks/>
          </p:cNvGrpSpPr>
          <p:nvPr userDrawn="1"/>
        </p:nvGrpSpPr>
        <p:grpSpPr bwMode="auto">
          <a:xfrm>
            <a:off x="8402897" y="285752"/>
            <a:ext cx="1178376" cy="756840"/>
            <a:chOff x="7540629" y="279400"/>
            <a:chExt cx="1067179" cy="742317"/>
          </a:xfrm>
        </p:grpSpPr>
        <p:sp>
          <p:nvSpPr>
            <p:cNvPr id="28" name="LineLegend1"/>
            <p:cNvSpPr>
              <a:spLocks noChangeShapeType="1"/>
            </p:cNvSpPr>
            <p:nvPr/>
          </p:nvSpPr>
          <p:spPr bwMode="gray">
            <a:xfrm>
              <a:off x="7540629" y="369708"/>
              <a:ext cx="457906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9" name="LineLegend2"/>
            <p:cNvSpPr>
              <a:spLocks noChangeShapeType="1"/>
            </p:cNvSpPr>
            <p:nvPr/>
          </p:nvSpPr>
          <p:spPr bwMode="gray">
            <a:xfrm>
              <a:off x="7540629" y="637519"/>
              <a:ext cx="457906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0" name="LineLegend3"/>
            <p:cNvSpPr>
              <a:spLocks noChangeShapeType="1"/>
            </p:cNvSpPr>
            <p:nvPr/>
          </p:nvSpPr>
          <p:spPr bwMode="gray">
            <a:xfrm>
              <a:off x="7540629" y="916229"/>
              <a:ext cx="457906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8102604" y="279400"/>
              <a:ext cx="505204" cy="196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8102604" y="546100"/>
              <a:ext cx="505204" cy="196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8102604" y="825501"/>
              <a:ext cx="505204" cy="196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</p:grpSp>
      <p:grpSp>
        <p:nvGrpSpPr>
          <p:cNvPr id="34" name="LegendMoons" hidden="1"/>
          <p:cNvGrpSpPr>
            <a:grpSpLocks/>
          </p:cNvGrpSpPr>
          <p:nvPr userDrawn="1"/>
        </p:nvGrpSpPr>
        <p:grpSpPr bwMode="auto">
          <a:xfrm>
            <a:off x="8669474" y="255589"/>
            <a:ext cx="911814" cy="1333499"/>
            <a:chOff x="7769225" y="250825"/>
            <a:chExt cx="826049" cy="1306516"/>
          </a:xfrm>
        </p:grpSpPr>
        <p:grpSp>
          <p:nvGrpSpPr>
            <p:cNvPr id="35" name="MoonLegend1"/>
            <p:cNvGrpSpPr>
              <a:grpSpLocks noChangeAspect="1"/>
            </p:cNvGrpSpPr>
            <p:nvPr>
              <p:custDataLst>
                <p:tags r:id="rId5"/>
              </p:custDataLst>
            </p:nvPr>
          </p:nvGrpSpPr>
          <p:grpSpPr bwMode="auto">
            <a:xfrm>
              <a:off x="7769225" y="250825"/>
              <a:ext cx="209550" cy="209551"/>
              <a:chOff x="4533" y="183"/>
              <a:chExt cx="144" cy="144"/>
            </a:xfrm>
          </p:grpSpPr>
          <p:sp>
            <p:nvSpPr>
              <p:cNvPr id="53" name="Oval 38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533" y="183"/>
                <a:ext cx="143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54" name="Arc 39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533" y="183"/>
                <a:ext cx="143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36" name="MoonLegend2"/>
            <p:cNvGrpSpPr>
              <a:grpSpLocks noChangeAspect="1"/>
            </p:cNvGrpSpPr>
            <p:nvPr>
              <p:custDataLst>
                <p:tags r:id="rId6"/>
              </p:custDataLst>
            </p:nvPr>
          </p:nvGrpSpPr>
          <p:grpSpPr bwMode="auto">
            <a:xfrm>
              <a:off x="7769225" y="525066"/>
              <a:ext cx="209550" cy="209551"/>
              <a:chOff x="1694" y="2044"/>
              <a:chExt cx="160" cy="160"/>
            </a:xfrm>
          </p:grpSpPr>
          <p:sp>
            <p:nvSpPr>
              <p:cNvPr id="51" name="Oval 41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1694" y="2044"/>
                <a:ext cx="159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52" name="Arc 42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1694" y="2044"/>
                <a:ext cx="159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37" name="MoonLegend4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auto">
            <a:xfrm>
              <a:off x="7769225" y="1073548"/>
              <a:ext cx="209550" cy="209551"/>
              <a:chOff x="4495" y="1198"/>
              <a:chExt cx="160" cy="160"/>
            </a:xfrm>
          </p:grpSpPr>
          <p:sp>
            <p:nvSpPr>
              <p:cNvPr id="49" name="Oval 47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198"/>
                <a:ext cx="159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50" name="Arc 48"/>
              <p:cNvSpPr>
                <a:spLocks noChangeAspect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198"/>
                <a:ext cx="159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38" name="MoonLegend5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auto">
            <a:xfrm>
              <a:off x="7769225" y="1347790"/>
              <a:ext cx="209550" cy="209551"/>
              <a:chOff x="4495" y="1440"/>
              <a:chExt cx="160" cy="160"/>
            </a:xfrm>
          </p:grpSpPr>
          <p:sp>
            <p:nvSpPr>
              <p:cNvPr id="47" name="Oval 50"/>
              <p:cNvSpPr>
                <a:spLocks noChangeAspect="1" noChangeArrowheads="1"/>
              </p:cNvSpPr>
              <p:nvPr>
                <p:custDataLst>
                  <p:tags r:id="rId12"/>
                </p:custDataLst>
              </p:nvPr>
            </p:nvSpPr>
            <p:spPr bwMode="gray">
              <a:xfrm>
                <a:off x="4495" y="1440"/>
                <a:ext cx="159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48" name="Oval 51"/>
              <p:cNvSpPr>
                <a:spLocks noChangeAspect="1" noChangeArrowheads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440"/>
                <a:ext cx="159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39" name="MoonLegend3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auto">
            <a:xfrm>
              <a:off x="7769225" y="799307"/>
              <a:ext cx="209550" cy="209551"/>
              <a:chOff x="4495" y="1198"/>
              <a:chExt cx="160" cy="160"/>
            </a:xfrm>
          </p:grpSpPr>
          <p:sp>
            <p:nvSpPr>
              <p:cNvPr id="45" name="Oval 47"/>
              <p:cNvSpPr>
                <a:spLocks noChangeAspect="1" noChangeArrowheads="1"/>
              </p:cNvSpPr>
              <p:nvPr>
                <p:custDataLst>
                  <p:tags r:id="rId10"/>
                </p:custDataLst>
              </p:nvPr>
            </p:nvSpPr>
            <p:spPr bwMode="gray">
              <a:xfrm>
                <a:off x="4495" y="1198"/>
                <a:ext cx="159" cy="15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46" name="Arc 48"/>
              <p:cNvSpPr>
                <a:spLocks noChangeAspect="1"/>
              </p:cNvSpPr>
              <p:nvPr>
                <p:custDataLst>
                  <p:tags r:id="rId11"/>
                </p:custDataLst>
              </p:nvPr>
            </p:nvSpPr>
            <p:spPr bwMode="gray">
              <a:xfrm>
                <a:off x="4495" y="1198"/>
                <a:ext cx="159" cy="159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sp>
          <p:nvSpPr>
            <p:cNvPr id="40" name="Legend1"/>
            <p:cNvSpPr>
              <a:spLocks noChangeArrowheads="1"/>
            </p:cNvSpPr>
            <p:nvPr/>
          </p:nvSpPr>
          <p:spPr bwMode="gray">
            <a:xfrm>
              <a:off x="8089900" y="263525"/>
              <a:ext cx="505374" cy="196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gray">
            <a:xfrm>
              <a:off x="8089900" y="538163"/>
              <a:ext cx="505374" cy="196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gray">
            <a:xfrm>
              <a:off x="8089900" y="812802"/>
              <a:ext cx="505374" cy="196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43" name="Legend4"/>
            <p:cNvSpPr>
              <a:spLocks noChangeArrowheads="1"/>
            </p:cNvSpPr>
            <p:nvPr/>
          </p:nvSpPr>
          <p:spPr bwMode="gray">
            <a:xfrm>
              <a:off x="8089900" y="1084265"/>
              <a:ext cx="505374" cy="196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44" name="Legend5"/>
            <p:cNvSpPr>
              <a:spLocks noChangeArrowheads="1"/>
            </p:cNvSpPr>
            <p:nvPr/>
          </p:nvSpPr>
          <p:spPr bwMode="gray">
            <a:xfrm>
              <a:off x="8089900" y="1360491"/>
              <a:ext cx="505374" cy="196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</p:grpSp>
      <p:sp>
        <p:nvSpPr>
          <p:cNvPr id="55" name="Working Draft" hidden="1"/>
          <p:cNvSpPr txBox="1">
            <a:spLocks noChangeArrowheads="1"/>
          </p:cNvSpPr>
          <p:nvPr userDrawn="1"/>
        </p:nvSpPr>
        <p:spPr bwMode="auto">
          <a:xfrm rot="5400000">
            <a:off x="8540949" y="2585011"/>
            <a:ext cx="2590800" cy="202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069" tIns="50534" rIns="101069" bIns="5053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90576" fontAlgn="base">
              <a:spcBef>
                <a:spcPct val="0"/>
              </a:spcBef>
              <a:spcAft>
                <a:spcPct val="0"/>
              </a:spcAft>
            </a:pPr>
            <a:r>
              <a:rPr lang="en-US" sz="650">
                <a:solidFill>
                  <a:srgbClr val="808080"/>
                </a:solidFill>
                <a:latin typeface="Arial" charset="0"/>
                <a:cs typeface="Arial" charset="0"/>
              </a:rPr>
              <a:t>Last Modified 1-сәу-17 19:32 Central Asia Standard Time</a:t>
            </a:r>
            <a:endParaRPr lang="ru-RU" sz="650">
              <a:solidFill>
                <a:srgbClr val="808080"/>
              </a:solidFill>
              <a:latin typeface="Arial" charset="0"/>
              <a:cs typeface="Arial" charset="0"/>
            </a:endParaRPr>
          </a:p>
        </p:txBody>
      </p:sp>
      <p:sp>
        <p:nvSpPr>
          <p:cNvPr id="56" name="Printed" hidden="1"/>
          <p:cNvSpPr txBox="1">
            <a:spLocks noChangeArrowheads="1"/>
          </p:cNvSpPr>
          <p:nvPr userDrawn="1"/>
        </p:nvSpPr>
        <p:spPr bwMode="auto">
          <a:xfrm rot="5400000">
            <a:off x="9187789" y="4478098"/>
            <a:ext cx="1295400" cy="302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069" tIns="50534" rIns="101069" bIns="5053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90576" fontAlgn="base">
              <a:spcBef>
                <a:spcPct val="0"/>
              </a:spcBef>
              <a:spcAft>
                <a:spcPct val="0"/>
              </a:spcAft>
            </a:pPr>
            <a:r>
              <a:rPr lang="en-US" sz="650">
                <a:solidFill>
                  <a:srgbClr val="808080"/>
                </a:solidFill>
                <a:latin typeface="Arial" charset="0"/>
                <a:cs typeface="Arial" charset="0"/>
              </a:rPr>
              <a:t>Printed 31-нау-17 11:48 Central Asia Standard Time</a:t>
            </a:r>
            <a:endParaRPr lang="ru-RU" sz="650">
              <a:solidFill>
                <a:srgbClr val="808080"/>
              </a:solidFill>
              <a:latin typeface="Arial" charset="0"/>
              <a:cs typeface="Arial" charset="0"/>
            </a:endParaRPr>
          </a:p>
        </p:txBody>
      </p:sp>
      <p:sp>
        <p:nvSpPr>
          <p:cNvPr id="57" name="Slide Number"/>
          <p:cNvSpPr txBox="1">
            <a:spLocks/>
          </p:cNvSpPr>
          <p:nvPr userDrawn="1"/>
        </p:nvSpPr>
        <p:spPr bwMode="auto">
          <a:xfrm>
            <a:off x="9588585" y="6624797"/>
            <a:ext cx="128240" cy="125099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US" sz="10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defTabSz="990576">
              <a:defRPr/>
            </a:pPr>
            <a:fld id="{40B82AD4-42BA-4DFA-9D85-69F252ACD370}" type="slidenum">
              <a:rPr sz="813">
                <a:solidFill>
                  <a:srgbClr val="808080"/>
                </a:solidFill>
              </a:rPr>
              <a:pPr defTabSz="990576">
                <a:defRPr/>
              </a:pPr>
              <a:t>‹#›</a:t>
            </a:fld>
            <a:endParaRPr sz="813" dirty="0">
              <a:solidFill>
                <a:srgbClr val="808080"/>
              </a:solidFill>
            </a:endParaRPr>
          </a:p>
        </p:txBody>
      </p:sp>
      <p:graphicFrame>
        <p:nvGraphicFramePr>
          <p:cNvPr id="58" name="Object 2" hidden="1"/>
          <p:cNvGraphicFramePr>
            <a:graphicFrameLocks noChangeAspect="1"/>
          </p:cNvGraphicFramePr>
          <p:nvPr userDrawn="1">
            <p:custDataLst>
              <p:tags r:id="rId4"/>
            </p:custDataLst>
          </p:nvPr>
        </p:nvGraphicFramePr>
        <p:xfrm>
          <a:off x="1723" y="1592"/>
          <a:ext cx="171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25" name="think-cell Slide" r:id="rId23" imgW="360" imgH="360" progId="">
                  <p:embed/>
                </p:oleObj>
              </mc:Choice>
              <mc:Fallback>
                <p:oleObj name="think-cell Slide" r:id="rId23" imgW="360" imgH="360" progId="">
                  <p:embed/>
                  <p:pic>
                    <p:nvPicPr>
                      <p:cNvPr id="58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3" y="1592"/>
                        <a:ext cx="1719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2041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pPr defTabSz="990576"/>
            <a:fld id="{9946E96A-BEAC-40E2-82C6-E45D0BE1D509}" type="datetimeFigureOut">
              <a:rPr lang="ru-RU" sz="1950" smtClean="0">
                <a:solidFill>
                  <a:srgbClr val="000000"/>
                </a:solidFill>
              </a:rPr>
              <a:pPr defTabSz="990576"/>
              <a:t>20.02.2020</a:t>
            </a:fld>
            <a:endParaRPr lang="ru-RU" sz="195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pPr defTabSz="990576"/>
            <a:endParaRPr lang="ru-RU" sz="195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pPr defTabSz="990576"/>
            <a:fld id="{F9BFB489-2B81-4C5F-94C6-197528BB56D0}" type="slidenum">
              <a:rPr lang="ru-RU" sz="1950" smtClean="0">
                <a:solidFill>
                  <a:srgbClr val="000000"/>
                </a:solidFill>
              </a:rPr>
              <a:pPr defTabSz="990576"/>
              <a:t>‹#›</a:t>
            </a:fld>
            <a:endParaRPr lang="ru-RU" sz="195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05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0"/>
          <a:stretch/>
        </p:blipFill>
        <p:spPr>
          <a:xfrm>
            <a:off x="1" y="0"/>
            <a:ext cx="99187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74" b="88415"/>
          <a:stretch/>
        </p:blipFill>
        <p:spPr>
          <a:xfrm>
            <a:off x="4961744" y="0"/>
            <a:ext cx="4944256" cy="79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153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5045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6E96A-BEAC-40E2-82C6-E45D0BE1D509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FB489-2B81-4C5F-94C6-197528BB56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645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6E96A-BEAC-40E2-82C6-E45D0BE1D509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FB489-2B81-4C5F-94C6-197528BB56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523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1.xml"/><Relationship Id="rId13" Type="http://schemas.openxmlformats.org/officeDocument/2006/relationships/tags" Target="../tags/tag6.xml"/><Relationship Id="rId18" Type="http://schemas.openxmlformats.org/officeDocument/2006/relationships/tags" Target="../tags/tag11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4.xml"/><Relationship Id="rId7" Type="http://schemas.openxmlformats.org/officeDocument/2006/relationships/vmlDrawing" Target="../drawings/vmlDrawing1.vml"/><Relationship Id="rId12" Type="http://schemas.openxmlformats.org/officeDocument/2006/relationships/tags" Target="../tags/tag5.xml"/><Relationship Id="rId17" Type="http://schemas.openxmlformats.org/officeDocument/2006/relationships/tags" Target="../tags/tag10.xml"/><Relationship Id="rId25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9.xml"/><Relationship Id="rId20" Type="http://schemas.openxmlformats.org/officeDocument/2006/relationships/tags" Target="../tags/tag13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tags" Target="../tags/tag4.xml"/><Relationship Id="rId24" Type="http://schemas.openxmlformats.org/officeDocument/2006/relationships/tags" Target="../tags/tag17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8.xml"/><Relationship Id="rId23" Type="http://schemas.openxmlformats.org/officeDocument/2006/relationships/tags" Target="../tags/tag16.xml"/><Relationship Id="rId10" Type="http://schemas.openxmlformats.org/officeDocument/2006/relationships/tags" Target="../tags/tag3.xml"/><Relationship Id="rId19" Type="http://schemas.openxmlformats.org/officeDocument/2006/relationships/tags" Target="../tags/tag12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2.xml"/><Relationship Id="rId14" Type="http://schemas.openxmlformats.org/officeDocument/2006/relationships/tags" Target="../tags/tag7.xml"/><Relationship Id="rId22" Type="http://schemas.openxmlformats.org/officeDocument/2006/relationships/tags" Target="../tags/tag1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1" hidden="1"/>
          <p:cNvGraphicFramePr>
            <a:graphicFrameLocks noChangeAspect="1"/>
          </p:cNvGraphicFramePr>
          <p:nvPr>
            <p:custDataLst>
              <p:tags r:id="rId8"/>
            </p:custDataLst>
          </p:nvPr>
        </p:nvGraphicFramePr>
        <p:xfrm>
          <a:off x="2" y="4"/>
          <a:ext cx="175419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5" name="think-cell Slide" r:id="rId25" imgW="360" imgH="360" progId="">
                  <p:embed/>
                </p:oleObj>
              </mc:Choice>
              <mc:Fallback>
                <p:oleObj name="think-cell Slide" r:id="rId25" imgW="360" imgH="360" progId="">
                  <p:embed/>
                  <p:pic>
                    <p:nvPicPr>
                      <p:cNvPr id="6146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" y="4"/>
                        <a:ext cx="175419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9"/>
            </p:custDataLst>
          </p:nvPr>
        </p:nvSpPr>
        <p:spPr bwMode="auto">
          <a:xfrm>
            <a:off x="2" y="4"/>
            <a:ext cx="175419" cy="161925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defTabSz="99057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06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6148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32424" y="234955"/>
            <a:ext cx="9525926" cy="337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" name="1. On-page tracker" hidden="1"/>
          <p:cNvSpPr>
            <a:spLocks noChangeArrowheads="1"/>
          </p:cNvSpPr>
          <p:nvPr/>
        </p:nvSpPr>
        <p:spPr bwMode="gray">
          <a:xfrm>
            <a:off x="132429" y="77790"/>
            <a:ext cx="551433" cy="137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9057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94" cap="all" dirty="0">
                <a:solidFill>
                  <a:srgbClr val="808080"/>
                </a:solidFill>
                <a:cs typeface="Arial" charset="0"/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132424" y="566741"/>
            <a:ext cx="9525926" cy="262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06" dirty="0">
                <a:solidFill>
                  <a:srgbClr val="808080"/>
                </a:solidFill>
                <a:latin typeface="Arial"/>
                <a:cs typeface="Arial" charset="0"/>
              </a:rPr>
              <a:t>Unit of measure</a:t>
            </a:r>
          </a:p>
        </p:txBody>
      </p:sp>
      <p:grpSp>
        <p:nvGrpSpPr>
          <p:cNvPr id="6151" name="Slide Elements" hidden="1"/>
          <p:cNvGrpSpPr>
            <a:grpSpLocks/>
          </p:cNvGrpSpPr>
          <p:nvPr/>
        </p:nvGrpSpPr>
        <p:grpSpPr bwMode="auto">
          <a:xfrm>
            <a:off x="132424" y="6423547"/>
            <a:ext cx="9525926" cy="342389"/>
            <a:chOff x="119063" y="6295546"/>
            <a:chExt cx="8618537" cy="335837"/>
          </a:xfrm>
        </p:grpSpPr>
        <p:sp>
          <p:nvSpPr>
            <p:cNvPr id="13" name="4. Footnote"/>
            <p:cNvSpPr txBox="1">
              <a:spLocks noChangeArrowheads="1"/>
            </p:cNvSpPr>
            <p:nvPr/>
          </p:nvSpPr>
          <p:spPr bwMode="gray">
            <a:xfrm>
              <a:off x="119063" y="6295546"/>
              <a:ext cx="8618537" cy="1349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894" dirty="0">
                  <a:solidFill>
                    <a:srgbClr val="808080"/>
                  </a:solidFill>
                  <a:latin typeface="Arial"/>
                  <a:cs typeface="Arial" charset="0"/>
                </a:rPr>
                <a:t>1 Footnote</a:t>
              </a:r>
            </a:p>
          </p:txBody>
        </p:sp>
        <p:sp>
          <p:nvSpPr>
            <p:cNvPr id="6202" name="5. Source"/>
            <p:cNvSpPr>
              <a:spLocks noChangeArrowheads="1"/>
            </p:cNvSpPr>
            <p:nvPr/>
          </p:nvSpPr>
          <p:spPr bwMode="gray">
            <a:xfrm>
              <a:off x="119063" y="6496414"/>
              <a:ext cx="7200000" cy="1349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672423" indent="-672423" defTabSz="988856" fontAlgn="base">
                <a:spcBef>
                  <a:spcPct val="0"/>
                </a:spcBef>
                <a:spcAft>
                  <a:spcPct val="0"/>
                </a:spcAft>
                <a:tabLst>
                  <a:tab pos="675862" algn="l"/>
                </a:tabLst>
              </a:pPr>
              <a:r>
                <a:rPr lang="en-US" sz="894">
                  <a:solidFill>
                    <a:srgbClr val="808080"/>
                  </a:solidFill>
                  <a:cs typeface="Arial" charset="0"/>
                </a:rPr>
                <a:t>SOURCE: Source</a:t>
              </a:r>
            </a:p>
          </p:txBody>
        </p:sp>
      </p:grpSp>
      <p:sp>
        <p:nvSpPr>
          <p:cNvPr id="6152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606286" y="1990726"/>
            <a:ext cx="4755225" cy="1188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6153" name="ACET" hidden="1"/>
          <p:cNvGrpSpPr>
            <a:grpSpLocks/>
          </p:cNvGrpSpPr>
          <p:nvPr/>
        </p:nvGrpSpPr>
        <p:grpSpPr bwMode="auto">
          <a:xfrm>
            <a:off x="1606287" y="1258373"/>
            <a:ext cx="4712229" cy="543447"/>
            <a:chOff x="915" y="695"/>
            <a:chExt cx="2686" cy="335"/>
          </a:xfrm>
        </p:grpSpPr>
        <p:cxnSp>
          <p:nvCxnSpPr>
            <p:cNvPr id="16" name="AutoShape 249"/>
            <p:cNvCxnSpPr>
              <a:cxnSpLocks noChangeShapeType="1"/>
              <a:stCxn id="6200" idx="4"/>
              <a:endCxn id="6200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200" name="AutoShape 250"/>
            <p:cNvSpPr>
              <a:spLocks noChangeArrowheads="1"/>
            </p:cNvSpPr>
            <p:nvPr/>
          </p:nvSpPr>
          <p:spPr bwMode="gray">
            <a:xfrm>
              <a:off x="915" y="695"/>
              <a:ext cx="2686" cy="33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6" b="1">
                  <a:solidFill>
                    <a:srgbClr val="000000"/>
                  </a:solidFill>
                  <a:cs typeface="Arial" charset="0"/>
                </a:rPr>
                <a:t>Title</a:t>
              </a:r>
            </a:p>
            <a:p>
              <a:pPr defTabSz="990576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6">
                  <a:solidFill>
                    <a:srgbClr val="808080"/>
                  </a:solidFill>
                  <a:cs typeface="Arial" charset="0"/>
                </a:rPr>
                <a:t>Unit of measure</a:t>
              </a:r>
            </a:p>
          </p:txBody>
        </p:sp>
      </p:grpSp>
      <p:grpSp>
        <p:nvGrpSpPr>
          <p:cNvPr id="6154" name="McKSticker" hidden="1"/>
          <p:cNvGrpSpPr>
            <a:grpSpLocks/>
          </p:cNvGrpSpPr>
          <p:nvPr/>
        </p:nvGrpSpPr>
        <p:grpSpPr bwMode="auto">
          <a:xfrm>
            <a:off x="9130522" y="292101"/>
            <a:ext cx="527837" cy="165302"/>
            <a:chOff x="8262896" y="285750"/>
            <a:chExt cx="477879" cy="161893"/>
          </a:xfrm>
        </p:grpSpPr>
        <p:sp>
          <p:nvSpPr>
            <p:cNvPr id="6196" name="StickerRectangle"/>
            <p:cNvSpPr>
              <a:spLocks noChangeArrowheads="1"/>
            </p:cNvSpPr>
            <p:nvPr/>
          </p:nvSpPr>
          <p:spPr bwMode="gray">
            <a:xfrm>
              <a:off x="8262896" y="285750"/>
              <a:ext cx="477879" cy="161893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894">
                  <a:solidFill>
                    <a:srgbClr val="808080"/>
                  </a:solidFill>
                  <a:cs typeface="Arial" charset="0"/>
                </a:rPr>
                <a:t>STICKER</a:t>
              </a:r>
            </a:p>
          </p:txBody>
        </p:sp>
        <p:cxnSp>
          <p:nvCxnSpPr>
            <p:cNvPr id="21" name="AutoShape 31"/>
            <p:cNvCxnSpPr>
              <a:cxnSpLocks noChangeShapeType="1"/>
              <a:stCxn id="6196" idx="2"/>
              <a:endCxn id="6196" idx="4"/>
            </p:cNvCxnSpPr>
            <p:nvPr/>
          </p:nvCxnSpPr>
          <p:spPr bwMode="gray">
            <a:xfrm>
              <a:off x="8262896" y="285750"/>
              <a:ext cx="0" cy="161893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2"/>
            <p:cNvCxnSpPr>
              <a:cxnSpLocks noChangeShapeType="1"/>
              <a:stCxn id="6196" idx="4"/>
              <a:endCxn id="6196" idx="6"/>
            </p:cNvCxnSpPr>
            <p:nvPr/>
          </p:nvCxnSpPr>
          <p:spPr bwMode="gray">
            <a:xfrm>
              <a:off x="8262896" y="447643"/>
              <a:ext cx="477879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3" name="SlideBottomBar" hidden="1"/>
          <p:cNvSpPr/>
          <p:nvPr/>
        </p:nvSpPr>
        <p:spPr>
          <a:xfrm>
            <a:off x="9326433" y="6307139"/>
            <a:ext cx="51594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069" tIns="50534" rIns="101069" bIns="50534" anchor="ctr"/>
          <a:lstStyle/>
          <a:p>
            <a:pPr algn="ctr" defTabSz="99057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06" dirty="0">
              <a:solidFill>
                <a:srgbClr val="000000"/>
              </a:solidFill>
            </a:endParaRPr>
          </a:p>
        </p:txBody>
      </p:sp>
      <p:grpSp>
        <p:nvGrpSpPr>
          <p:cNvPr id="6156" name="LegendBoxes" hidden="1"/>
          <p:cNvGrpSpPr>
            <a:grpSpLocks/>
          </p:cNvGrpSpPr>
          <p:nvPr/>
        </p:nvGrpSpPr>
        <p:grpSpPr bwMode="auto">
          <a:xfrm>
            <a:off x="8743402" y="285755"/>
            <a:ext cx="838098" cy="1029251"/>
            <a:chOff x="7835905" y="279400"/>
            <a:chExt cx="759588" cy="1008901"/>
          </a:xfrm>
        </p:grpSpPr>
        <p:sp>
          <p:nvSpPr>
            <p:cNvPr id="27" name="RectangleLegend1"/>
            <p:cNvSpPr>
              <a:spLocks noChangeArrowheads="1"/>
            </p:cNvSpPr>
            <p:nvPr/>
          </p:nvSpPr>
          <p:spPr bwMode="gray">
            <a:xfrm>
              <a:off x="7835905" y="290293"/>
              <a:ext cx="165220" cy="16027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8" name="RectangleLegend2"/>
            <p:cNvSpPr>
              <a:spLocks noChangeArrowheads="1"/>
            </p:cNvSpPr>
            <p:nvPr/>
          </p:nvSpPr>
          <p:spPr bwMode="gray">
            <a:xfrm>
              <a:off x="7835905" y="561056"/>
              <a:ext cx="165220" cy="160279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9" name="RectangleLegend3"/>
            <p:cNvSpPr>
              <a:spLocks noChangeArrowheads="1"/>
            </p:cNvSpPr>
            <p:nvPr/>
          </p:nvSpPr>
          <p:spPr bwMode="gray">
            <a:xfrm>
              <a:off x="7835905" y="831820"/>
              <a:ext cx="165220" cy="160279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0" name="RectangleLegend4"/>
            <p:cNvSpPr>
              <a:spLocks noChangeArrowheads="1"/>
            </p:cNvSpPr>
            <p:nvPr/>
          </p:nvSpPr>
          <p:spPr bwMode="gray">
            <a:xfrm>
              <a:off x="7835905" y="1102583"/>
              <a:ext cx="165220" cy="161835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6192" name="Legend1"/>
            <p:cNvSpPr>
              <a:spLocks noChangeArrowheads="1"/>
            </p:cNvSpPr>
            <p:nvPr/>
          </p:nvSpPr>
          <p:spPr bwMode="gray">
            <a:xfrm>
              <a:off x="8089905" y="279400"/>
              <a:ext cx="505588" cy="196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6193" name="Legend2"/>
            <p:cNvSpPr>
              <a:spLocks noChangeArrowheads="1"/>
            </p:cNvSpPr>
            <p:nvPr/>
          </p:nvSpPr>
          <p:spPr bwMode="gray">
            <a:xfrm>
              <a:off x="8089905" y="549275"/>
              <a:ext cx="505588" cy="196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6194" name="Legend3"/>
            <p:cNvSpPr>
              <a:spLocks noChangeArrowheads="1"/>
            </p:cNvSpPr>
            <p:nvPr/>
          </p:nvSpPr>
          <p:spPr bwMode="gray">
            <a:xfrm>
              <a:off x="8089905" y="820738"/>
              <a:ext cx="505588" cy="196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6195" name="Legend4"/>
            <p:cNvSpPr>
              <a:spLocks noChangeArrowheads="1"/>
            </p:cNvSpPr>
            <p:nvPr/>
          </p:nvSpPr>
          <p:spPr bwMode="gray">
            <a:xfrm>
              <a:off x="8089905" y="1092201"/>
              <a:ext cx="505588" cy="196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</p:grpSp>
      <p:grpSp>
        <p:nvGrpSpPr>
          <p:cNvPr id="6157" name="LegendLines" hidden="1"/>
          <p:cNvGrpSpPr>
            <a:grpSpLocks/>
          </p:cNvGrpSpPr>
          <p:nvPr/>
        </p:nvGrpSpPr>
        <p:grpSpPr bwMode="auto">
          <a:xfrm>
            <a:off x="8402897" y="285752"/>
            <a:ext cx="1178376" cy="756840"/>
            <a:chOff x="7540629" y="279400"/>
            <a:chExt cx="1067179" cy="742317"/>
          </a:xfrm>
        </p:grpSpPr>
        <p:sp>
          <p:nvSpPr>
            <p:cNvPr id="36" name="LineLegend1"/>
            <p:cNvSpPr>
              <a:spLocks noChangeShapeType="1"/>
            </p:cNvSpPr>
            <p:nvPr/>
          </p:nvSpPr>
          <p:spPr bwMode="gray">
            <a:xfrm>
              <a:off x="7540629" y="369708"/>
              <a:ext cx="457906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7" name="LineLegend2"/>
            <p:cNvSpPr>
              <a:spLocks noChangeShapeType="1"/>
            </p:cNvSpPr>
            <p:nvPr/>
          </p:nvSpPr>
          <p:spPr bwMode="gray">
            <a:xfrm>
              <a:off x="7540629" y="637519"/>
              <a:ext cx="457906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8" name="LineLegend3"/>
            <p:cNvSpPr>
              <a:spLocks noChangeShapeType="1"/>
            </p:cNvSpPr>
            <p:nvPr/>
          </p:nvSpPr>
          <p:spPr bwMode="gray">
            <a:xfrm>
              <a:off x="7540629" y="916229"/>
              <a:ext cx="457906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905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06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6185" name="Legend1"/>
            <p:cNvSpPr>
              <a:spLocks noChangeArrowheads="1"/>
            </p:cNvSpPr>
            <p:nvPr/>
          </p:nvSpPr>
          <p:spPr bwMode="gray">
            <a:xfrm>
              <a:off x="8102604" y="279400"/>
              <a:ext cx="505204" cy="196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6186" name="Legend2"/>
            <p:cNvSpPr>
              <a:spLocks noChangeArrowheads="1"/>
            </p:cNvSpPr>
            <p:nvPr/>
          </p:nvSpPr>
          <p:spPr bwMode="gray">
            <a:xfrm>
              <a:off x="8102604" y="546100"/>
              <a:ext cx="505204" cy="196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6187" name="Legend3"/>
            <p:cNvSpPr>
              <a:spLocks noChangeArrowheads="1"/>
            </p:cNvSpPr>
            <p:nvPr/>
          </p:nvSpPr>
          <p:spPr bwMode="gray">
            <a:xfrm>
              <a:off x="8102604" y="825501"/>
              <a:ext cx="505204" cy="196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</p:grpSp>
      <p:grpSp>
        <p:nvGrpSpPr>
          <p:cNvPr id="6158" name="LegendMoons" hidden="1"/>
          <p:cNvGrpSpPr>
            <a:grpSpLocks/>
          </p:cNvGrpSpPr>
          <p:nvPr/>
        </p:nvGrpSpPr>
        <p:grpSpPr bwMode="auto">
          <a:xfrm>
            <a:off x="8669474" y="255589"/>
            <a:ext cx="911814" cy="1333499"/>
            <a:chOff x="7769225" y="250825"/>
            <a:chExt cx="826049" cy="1306516"/>
          </a:xfrm>
        </p:grpSpPr>
        <p:grpSp>
          <p:nvGrpSpPr>
            <p:cNvPr id="6162" name="MoonLegend1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7769225" y="250825"/>
              <a:ext cx="209550" cy="209551"/>
              <a:chOff x="4533" y="183"/>
              <a:chExt cx="144" cy="144"/>
            </a:xfrm>
          </p:grpSpPr>
          <p:sp>
            <p:nvSpPr>
              <p:cNvPr id="61" name="Oval 38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4533" y="183"/>
                <a:ext cx="143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62" name="Arc 39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4533" y="183"/>
                <a:ext cx="143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6163" name="MoonLegend2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7769225" y="525066"/>
              <a:ext cx="209550" cy="209551"/>
              <a:chOff x="1694" y="2044"/>
              <a:chExt cx="160" cy="160"/>
            </a:xfrm>
          </p:grpSpPr>
          <p:sp>
            <p:nvSpPr>
              <p:cNvPr id="59" name="Oval 4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1694" y="2044"/>
                <a:ext cx="159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60" name="Arc 42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1694" y="2044"/>
                <a:ext cx="159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6164" name="MoonLegend4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7769225" y="1073548"/>
              <a:ext cx="209550" cy="209551"/>
              <a:chOff x="4495" y="1198"/>
              <a:chExt cx="160" cy="160"/>
            </a:xfrm>
          </p:grpSpPr>
          <p:sp>
            <p:nvSpPr>
              <p:cNvPr id="57" name="Oval 47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198"/>
                <a:ext cx="159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58" name="Arc 48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495" y="1198"/>
                <a:ext cx="159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6165" name="MoonLegend5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7769225" y="1347790"/>
              <a:ext cx="209550" cy="209551"/>
              <a:chOff x="4495" y="1440"/>
              <a:chExt cx="160" cy="160"/>
            </a:xfrm>
          </p:grpSpPr>
          <p:sp>
            <p:nvSpPr>
              <p:cNvPr id="55" name="Oval 50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440"/>
                <a:ext cx="159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56" name="Oval 5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440"/>
                <a:ext cx="159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6166" name="MoonLegend3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7769225" y="799307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198"/>
                <a:ext cx="159" cy="15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59" cy="159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9057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706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sp>
          <p:nvSpPr>
            <p:cNvPr id="6167" name="Legend1"/>
            <p:cNvSpPr>
              <a:spLocks noChangeArrowheads="1"/>
            </p:cNvSpPr>
            <p:nvPr/>
          </p:nvSpPr>
          <p:spPr bwMode="gray">
            <a:xfrm>
              <a:off x="8089900" y="263525"/>
              <a:ext cx="505374" cy="196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6168" name="Legend2"/>
            <p:cNvSpPr>
              <a:spLocks noChangeArrowheads="1"/>
            </p:cNvSpPr>
            <p:nvPr/>
          </p:nvSpPr>
          <p:spPr bwMode="gray">
            <a:xfrm>
              <a:off x="8089900" y="538163"/>
              <a:ext cx="505374" cy="196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6169" name="Legend3"/>
            <p:cNvSpPr>
              <a:spLocks noChangeArrowheads="1"/>
            </p:cNvSpPr>
            <p:nvPr/>
          </p:nvSpPr>
          <p:spPr bwMode="gray">
            <a:xfrm>
              <a:off x="8089900" y="812802"/>
              <a:ext cx="505374" cy="196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6170" name="Legend4"/>
            <p:cNvSpPr>
              <a:spLocks noChangeArrowheads="1"/>
            </p:cNvSpPr>
            <p:nvPr/>
          </p:nvSpPr>
          <p:spPr bwMode="gray">
            <a:xfrm>
              <a:off x="8089900" y="1084265"/>
              <a:ext cx="505374" cy="196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6171" name="Legend5"/>
            <p:cNvSpPr>
              <a:spLocks noChangeArrowheads="1"/>
            </p:cNvSpPr>
            <p:nvPr/>
          </p:nvSpPr>
          <p:spPr bwMode="gray">
            <a:xfrm>
              <a:off x="8089900" y="1360491"/>
              <a:ext cx="505374" cy="196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88856" fontAlgn="base"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</a:pPr>
              <a:r>
                <a:rPr lang="en-US" sz="1300">
                  <a:solidFill>
                    <a:srgbClr val="000000"/>
                  </a:solidFill>
                  <a:cs typeface="Arial" charset="0"/>
                </a:rPr>
                <a:t>Legend</a:t>
              </a:r>
            </a:p>
          </p:txBody>
        </p:sp>
      </p:grpSp>
      <p:sp>
        <p:nvSpPr>
          <p:cNvPr id="6159" name="Working Draft" hidden="1"/>
          <p:cNvSpPr txBox="1">
            <a:spLocks noChangeArrowheads="1"/>
          </p:cNvSpPr>
          <p:nvPr/>
        </p:nvSpPr>
        <p:spPr bwMode="auto">
          <a:xfrm rot="5400000">
            <a:off x="8540949" y="2585011"/>
            <a:ext cx="2590800" cy="202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069" tIns="50534" rIns="101069" bIns="5053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90576" fontAlgn="base">
              <a:spcBef>
                <a:spcPct val="0"/>
              </a:spcBef>
              <a:spcAft>
                <a:spcPct val="0"/>
              </a:spcAft>
            </a:pPr>
            <a:r>
              <a:rPr lang="en-US" sz="650">
                <a:solidFill>
                  <a:srgbClr val="808080"/>
                </a:solidFill>
                <a:latin typeface="Arial" charset="0"/>
                <a:cs typeface="Arial" charset="0"/>
              </a:rPr>
              <a:t>Last Modified 1-сәу-17 19:32 Central Asia Standard Time</a:t>
            </a:r>
            <a:endParaRPr lang="ru-RU" sz="650">
              <a:solidFill>
                <a:srgbClr val="808080"/>
              </a:solidFill>
              <a:latin typeface="Arial" charset="0"/>
              <a:cs typeface="Arial" charset="0"/>
            </a:endParaRPr>
          </a:p>
        </p:txBody>
      </p:sp>
      <p:sp>
        <p:nvSpPr>
          <p:cNvPr id="6160" name="Printed" hidden="1"/>
          <p:cNvSpPr txBox="1">
            <a:spLocks noChangeArrowheads="1"/>
          </p:cNvSpPr>
          <p:nvPr/>
        </p:nvSpPr>
        <p:spPr bwMode="auto">
          <a:xfrm rot="5400000">
            <a:off x="9187789" y="4478098"/>
            <a:ext cx="1295400" cy="302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069" tIns="50534" rIns="101069" bIns="5053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90576" fontAlgn="base">
              <a:spcBef>
                <a:spcPct val="0"/>
              </a:spcBef>
              <a:spcAft>
                <a:spcPct val="0"/>
              </a:spcAft>
            </a:pPr>
            <a:r>
              <a:rPr lang="en-US" sz="650">
                <a:solidFill>
                  <a:srgbClr val="808080"/>
                </a:solidFill>
                <a:latin typeface="Arial" charset="0"/>
                <a:cs typeface="Arial" charset="0"/>
              </a:rPr>
              <a:t>Printed 31-нау-17 11:48 Central Asia Standard Time</a:t>
            </a:r>
            <a:endParaRPr lang="ru-RU" sz="650">
              <a:solidFill>
                <a:srgbClr val="808080"/>
              </a:solidFill>
              <a:latin typeface="Arial" charset="0"/>
              <a:cs typeface="Arial" charset="0"/>
            </a:endParaRPr>
          </a:p>
        </p:txBody>
      </p:sp>
      <p:sp>
        <p:nvSpPr>
          <p:cNvPr id="63" name="Slide Number"/>
          <p:cNvSpPr txBox="1">
            <a:spLocks/>
          </p:cNvSpPr>
          <p:nvPr/>
        </p:nvSpPr>
        <p:spPr bwMode="auto">
          <a:xfrm>
            <a:off x="9588585" y="6624797"/>
            <a:ext cx="128240" cy="125099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US" sz="10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defTabSz="990576">
              <a:defRPr/>
            </a:pPr>
            <a:fld id="{F7278345-CA79-463A-A6A4-E0F8DDFC3A41}" type="slidenum">
              <a:rPr sz="813">
                <a:solidFill>
                  <a:srgbClr val="808080"/>
                </a:solidFill>
              </a:rPr>
              <a:pPr defTabSz="990576">
                <a:defRPr/>
              </a:pPr>
              <a:t>‹#›</a:t>
            </a:fld>
            <a:endParaRPr sz="813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270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hf hdr="0" ftr="0" dt="0"/>
  <p:txStyles>
    <p:titleStyle>
      <a:lvl1pPr algn="l" defTabSz="988856" rtl="0" fontAlgn="base">
        <a:spcBef>
          <a:spcPct val="0"/>
        </a:spcBef>
        <a:spcAft>
          <a:spcPct val="0"/>
        </a:spcAft>
        <a:tabLst>
          <a:tab pos="297517" algn="l"/>
        </a:tabLst>
        <a:defRPr sz="2194">
          <a:solidFill>
            <a:schemeClr val="tx2"/>
          </a:solidFill>
          <a:latin typeface="+mj-lt"/>
          <a:ea typeface="+mj-ea"/>
          <a:cs typeface="+mj-cs"/>
        </a:defRPr>
      </a:lvl1pPr>
      <a:lvl2pPr algn="l" defTabSz="988856" rtl="0" fontAlgn="base">
        <a:spcBef>
          <a:spcPct val="0"/>
        </a:spcBef>
        <a:spcAft>
          <a:spcPct val="0"/>
        </a:spcAft>
        <a:tabLst>
          <a:tab pos="297517" algn="l"/>
        </a:tabLst>
        <a:defRPr sz="2194">
          <a:solidFill>
            <a:schemeClr val="tx2"/>
          </a:solidFill>
          <a:latin typeface="Arial" charset="0"/>
        </a:defRPr>
      </a:lvl2pPr>
      <a:lvl3pPr algn="l" defTabSz="988856" rtl="0" fontAlgn="base">
        <a:spcBef>
          <a:spcPct val="0"/>
        </a:spcBef>
        <a:spcAft>
          <a:spcPct val="0"/>
        </a:spcAft>
        <a:tabLst>
          <a:tab pos="297517" algn="l"/>
        </a:tabLst>
        <a:defRPr sz="2194">
          <a:solidFill>
            <a:schemeClr val="tx2"/>
          </a:solidFill>
          <a:latin typeface="Arial" charset="0"/>
        </a:defRPr>
      </a:lvl3pPr>
      <a:lvl4pPr algn="l" defTabSz="988856" rtl="0" fontAlgn="base">
        <a:spcBef>
          <a:spcPct val="0"/>
        </a:spcBef>
        <a:spcAft>
          <a:spcPct val="0"/>
        </a:spcAft>
        <a:tabLst>
          <a:tab pos="297517" algn="l"/>
        </a:tabLst>
        <a:defRPr sz="2194">
          <a:solidFill>
            <a:schemeClr val="tx2"/>
          </a:solidFill>
          <a:latin typeface="Arial" charset="0"/>
        </a:defRPr>
      </a:lvl4pPr>
      <a:lvl5pPr algn="l" defTabSz="988856" rtl="0" fontAlgn="base">
        <a:spcBef>
          <a:spcPct val="0"/>
        </a:spcBef>
        <a:spcAft>
          <a:spcPct val="0"/>
        </a:spcAft>
        <a:tabLst>
          <a:tab pos="297517" algn="l"/>
        </a:tabLst>
        <a:defRPr sz="2194">
          <a:solidFill>
            <a:schemeClr val="tx2"/>
          </a:solidFill>
          <a:latin typeface="Arial" charset="0"/>
        </a:defRPr>
      </a:lvl5pPr>
      <a:lvl6pPr marL="505342" algn="l" defTabSz="989628" rtl="0" eaLnBrk="1" fontAlgn="base" hangingPunct="1">
        <a:spcBef>
          <a:spcPct val="0"/>
        </a:spcBef>
        <a:spcAft>
          <a:spcPct val="0"/>
        </a:spcAft>
        <a:defRPr sz="2031" b="1">
          <a:solidFill>
            <a:schemeClr val="tx2"/>
          </a:solidFill>
          <a:latin typeface="Arial" charset="0"/>
        </a:defRPr>
      </a:lvl6pPr>
      <a:lvl7pPr marL="1010683" algn="l" defTabSz="989628" rtl="0" eaLnBrk="1" fontAlgn="base" hangingPunct="1">
        <a:spcBef>
          <a:spcPct val="0"/>
        </a:spcBef>
        <a:spcAft>
          <a:spcPct val="0"/>
        </a:spcAft>
        <a:defRPr sz="2031" b="1">
          <a:solidFill>
            <a:schemeClr val="tx2"/>
          </a:solidFill>
          <a:latin typeface="Arial" charset="0"/>
        </a:defRPr>
      </a:lvl7pPr>
      <a:lvl8pPr marL="1516025" algn="l" defTabSz="989628" rtl="0" eaLnBrk="1" fontAlgn="base" hangingPunct="1">
        <a:spcBef>
          <a:spcPct val="0"/>
        </a:spcBef>
        <a:spcAft>
          <a:spcPct val="0"/>
        </a:spcAft>
        <a:defRPr sz="2031" b="1">
          <a:solidFill>
            <a:schemeClr val="tx2"/>
          </a:solidFill>
          <a:latin typeface="Arial" charset="0"/>
        </a:defRPr>
      </a:lvl8pPr>
      <a:lvl9pPr marL="2021368" algn="l" defTabSz="989628" rtl="0" eaLnBrk="1" fontAlgn="base" hangingPunct="1">
        <a:spcBef>
          <a:spcPct val="0"/>
        </a:spcBef>
        <a:spcAft>
          <a:spcPct val="0"/>
        </a:spcAft>
        <a:defRPr sz="2031" b="1">
          <a:solidFill>
            <a:schemeClr val="tx2"/>
          </a:solidFill>
          <a:latin typeface="Arial" charset="0"/>
        </a:defRPr>
      </a:lvl9pPr>
    </p:titleStyle>
    <p:bodyStyle>
      <a:lvl1pPr algn="l" defTabSz="988856" rtl="0" fontAlgn="base">
        <a:spcBef>
          <a:spcPct val="0"/>
        </a:spcBef>
        <a:spcAft>
          <a:spcPct val="0"/>
        </a:spcAft>
        <a:buClr>
          <a:schemeClr val="tx2"/>
        </a:buClr>
        <a:buSzPct val="100000"/>
        <a:defRPr sz="1544">
          <a:solidFill>
            <a:schemeClr val="tx1"/>
          </a:solidFill>
          <a:latin typeface="+mn-lt"/>
          <a:ea typeface="+mn-ea"/>
          <a:cs typeface="+mn-cs"/>
        </a:defRPr>
      </a:lvl1pPr>
      <a:lvl2pPr marL="213249" indent="-211530" algn="l" defTabSz="988856" rtl="0" fontAlgn="base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544">
          <a:solidFill>
            <a:schemeClr val="tx1"/>
          </a:solidFill>
          <a:latin typeface="+mn-lt"/>
        </a:defRPr>
      </a:lvl2pPr>
      <a:lvl3pPr marL="503887" indent="-288918" algn="l" defTabSz="988856" rtl="0" fontAlgn="base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544">
          <a:solidFill>
            <a:schemeClr val="tx1"/>
          </a:solidFill>
          <a:latin typeface="+mn-lt"/>
        </a:defRPr>
      </a:lvl3pPr>
      <a:lvl4pPr marL="677581" indent="-170255" algn="l" defTabSz="988856" rtl="0" fontAlgn="base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544">
          <a:solidFill>
            <a:schemeClr val="tx1"/>
          </a:solidFill>
          <a:latin typeface="+mn-lt"/>
        </a:defRPr>
      </a:lvl4pPr>
      <a:lvl5pPr marL="827200" indent="-142740" algn="l" defTabSz="988856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44">
          <a:solidFill>
            <a:schemeClr val="tx1"/>
          </a:solidFill>
          <a:latin typeface="+mn-lt"/>
        </a:defRPr>
      </a:lvl5pPr>
      <a:lvl6pPr marL="828761" indent="-143882" algn="l" defTabSz="989628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706" baseline="0">
          <a:solidFill>
            <a:schemeClr val="tx1"/>
          </a:solidFill>
          <a:latin typeface="+mn-lt"/>
        </a:defRPr>
      </a:lvl6pPr>
      <a:lvl7pPr marL="828761" indent="-143882" algn="l" defTabSz="989628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706" baseline="0">
          <a:solidFill>
            <a:schemeClr val="tx1"/>
          </a:solidFill>
          <a:latin typeface="+mn-lt"/>
        </a:defRPr>
      </a:lvl7pPr>
      <a:lvl8pPr marL="828761" indent="-143882" algn="l" defTabSz="989628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706" baseline="0">
          <a:solidFill>
            <a:schemeClr val="tx1"/>
          </a:solidFill>
          <a:latin typeface="+mn-lt"/>
        </a:defRPr>
      </a:lvl8pPr>
      <a:lvl9pPr marL="828761" indent="-143882" algn="l" defTabSz="989628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706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1068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505342" algn="l" defTabSz="101068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1010683" algn="l" defTabSz="101068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516025" algn="l" defTabSz="101068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2021368" algn="l" defTabSz="101068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526710" algn="l" defTabSz="101068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3032052" algn="l" defTabSz="101068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537393" algn="l" defTabSz="101068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4042735" algn="l" defTabSz="101068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6E96A-BEAC-40E2-82C6-E45D0BE1D509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FB489-2B81-4C5F-94C6-197528BB56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244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2" r:id="rId13"/>
    <p:sldLayoutId id="2147483687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gd.gov.kz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93DE2FC7-DEA5-4BDC-815F-23397F9DCE81}"/>
              </a:ext>
            </a:extLst>
          </p:cNvPr>
          <p:cNvSpPr/>
          <p:nvPr/>
        </p:nvSpPr>
        <p:spPr>
          <a:xfrm>
            <a:off x="1" y="2695576"/>
            <a:ext cx="9906001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gradFill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chemeClr val="bg2"/>
                  </a:gs>
                  <a:gs pos="100000">
                    <a:schemeClr val="accent1">
                      <a:lumMod val="40000"/>
                      <a:lumOff val="60000"/>
                    </a:schemeClr>
                  </a:gs>
                </a:gsLst>
                <a:lin ang="5400000" scaled="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9812" y="2313758"/>
            <a:ext cx="9265920" cy="1585661"/>
          </a:xfrm>
          <a:prstGeom prst="rect">
            <a:avLst/>
          </a:prstGeom>
          <a:noFill/>
        </p:spPr>
        <p:txBody>
          <a:bodyPr wrap="square" lIns="107287" tIns="53643" rIns="107287" bIns="53643" anchor="ctr">
            <a:spAutoFit/>
          </a:bodyPr>
          <a:lstStyle/>
          <a:p>
            <a:pPr algn="ctr" defTabSz="811069">
              <a:defRPr/>
            </a:pP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Памятка для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налогоплательщиков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defTabSz="811069">
              <a:defRPr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касательно внесения изменений по финансовой устойчивости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1" y="5455653"/>
            <a:ext cx="9905425" cy="416110"/>
          </a:xfrm>
          <a:prstGeom prst="rect">
            <a:avLst/>
          </a:prstGeom>
          <a:noFill/>
        </p:spPr>
        <p:txBody>
          <a:bodyPr lIns="107287" tIns="53643" rIns="107287" bIns="53643" anchor="ctr">
            <a:spAutoFit/>
          </a:bodyPr>
          <a:lstStyle/>
          <a:p>
            <a:pPr algn="ctr" defTabSz="811069">
              <a:defRPr/>
            </a:pPr>
            <a:r>
              <a:rPr lang="ru-RU" sz="2000" b="1" dirty="0">
                <a:solidFill>
                  <a:schemeClr val="accent1"/>
                </a:solidFill>
                <a:ea typeface="Tahoma" pitchFamily="34" charset="0"/>
                <a:cs typeface="Tahoma" pitchFamily="34" charset="0"/>
              </a:rPr>
              <a:t>Н</a:t>
            </a:r>
            <a:r>
              <a:rPr lang="kk-KZ" sz="2000" b="1" dirty="0">
                <a:solidFill>
                  <a:schemeClr val="accent1"/>
                </a:solidFill>
                <a:ea typeface="Tahoma" pitchFamily="34" charset="0"/>
                <a:cs typeface="Tahoma" pitchFamily="34" charset="0"/>
              </a:rPr>
              <a:t>ұр-Сұлтан, </a:t>
            </a:r>
            <a:r>
              <a:rPr lang="kk-KZ" sz="2000" b="1" dirty="0" smtClean="0">
                <a:solidFill>
                  <a:schemeClr val="accent1"/>
                </a:solidFill>
                <a:ea typeface="Tahoma" pitchFamily="34" charset="0"/>
                <a:cs typeface="Tahoma" pitchFamily="34" charset="0"/>
              </a:rPr>
              <a:t>2020 год</a:t>
            </a:r>
            <a:endParaRPr lang="ru-RU" sz="2000" b="1" dirty="0">
              <a:solidFill>
                <a:schemeClr val="accent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AutoShape 2" descr="data:image/jpeg;base64,/9j/4AAQSkZJRgABAQAAAQABAAD/2wCEAAkGBwgHBgkIBwgKCgkLDRYPDQwMDRsUFRAWIB0iIiAdHx8kKDQsJCYxJx8fLT0tMTU3Ojo6Iys/RD84QzQ5OjcBCgoKDQwNGg8PGjclHyU3Nzc3Nzc3Nzc3Nzc3Nzc3Nzc3Nzc3Nzc3Nzc3Nzc3Nzc3Nzc3Nzc3Nzc3Nzc3Nzc3N//AABEIAJsAlgMBEQACEQEDEQH/xAAbAAACAwEBAQAAAAAAAAAAAAAEBQADBgECB//EAEQQAAIBAgQDBgMEBwcCBwEAAAECAwQRAAUSIRMxQQYUIlFhgTJxkRVCUqEHI2KSscHwM0OCorLR4RZyNFNUc6PS8ST/xAAaAQACAwEBAAAAAAAAAAAAAAAAAgMEBQEG/8QAOhEAAQQABAIJAwMEAgEFAQAAAQACAxEEEiExQWEFEyJRcYGRofCxwdEyQuEUI1LxgpJiFVNyorIG/9oADAMBAAIRAxEAPwD7jgQpgQpgQpgQuFgMCEBmGcUNCyJUVCCRyFWMG7Enlt/vhwxxaXcAq8uKijcGE9o7DikrdqONmwyyGMQylmTVIdR1AEgWHy88EgYzDDEA5ga9FRZj5ZcU7DBuWr1OtlKIM+rq5K4STuskVM0yKh0hSpGrlz5jnixickToXMHZcaPms7C4jE4hs7JX9po0rSqtCvXSvktTO8rNJHVoNRYnwMtrfK+JJHZOkGM/aWnT1VWPPL0W95cS4O3s3wQlXXGLKspnVrPIKrWwNidMgAufS+O4aW8ZO07dn6JMVDWAw5boe1rx3TKrq6mDMqSlpppEZoadTpY7ux3J+oxBg5A7CyzP1oupXMcJGY2GGJxAIF0eaOpc8rGz2SjhnvAszreQatKqPFvz5g9cRksjwDZ5B2iPC72ViPEYl3STsPG/sDv12q/lozKO18FakjSQkJFHxXkRrgJ5n+jhpo2RNZbtXaVzVnC9JOme9rmaNvUdw+c1oaOvpa6ISUk6TJ5ob4iexzDTgtKKeOZuaN1ogG4uMKpV3AhTAhTAhTAhTAhTAhTAhUVVTHSxmWZwiAczhXODRZNBG+ywvaDtc894KCZoYTsXQWZvk3QWB5D3xlydKEX1TfM/hWW4Jz/1uodw39fx6rPxx1OYVMZ+zpLEqBM8TNYep8/XFF0+JcNZCp24bCsNhjb908jyePvkFTmEUiTxyJKs6syvqG4BBJ17DcA8tsK3EYiNhZmOU+ajfDh5H5w0ZhxXh6V8u7XxLIFNLmJlEbryOsElfrvb5Y3zihP0cNe0yvbivNswhg6Sc6uy+0grqiak7MZs0UaTPE9OWjcEhrOQRsQfzxb6SOaaGRpqwdfJV+hGNDJoniwCNPNU9ocxpY8knpqKkoJamhtZLuy3chX4dmubNpBv88YuGmmM5JcRe57629tl6KXCwdU0FoIGw7lpKcmXtWjTeLgqkkhO3wRD+eNQOLOiebifcrz729Z01yaPt/Kr7L0b1lFWZlVFkiq4pIUK/G+s3Zl8j0B+eK/S+LEbGQM3bR9Nh+VZ6HwbnTSYh4/Vfpe66+SGOkkSgowkDKAQuqTiC1xc3sw+V7HGJJNiZSHSOP4/C9HDFhYhkY0eiUw1VVQW00lRReIMJI1aM3sfPp0tiRmLxLDmz346hDsFhnig0D/46FbTs/2ujnVYMwkQSk2WTTpDfMX5/wBWxoQ9INeaeMv0+fLUD8K+Mb39VrEYOAQQQeRHXGgFAvWOoUwIUwIUwIUwIQtfWxUkJZzdj8K35/8AHriKaVsTczl1rS40Fhs0kq85qbFwEA1eLZEG+59LgbeoJ6AYE+JfO7XbgFoRxthFndVySZbkjKrAyVJ3RVUPNfoRzVR9bg4RtNFlct8pobISXtJKXK8OihtsEml1vbfYkt5EjlyNsBkJ/SEwgaNyrYO0cwAEsYaO48cEl7b+YJsfXbCZ3bcea6YG2i+01Yv2bSVdOjcKjqoahGI5DiAEfQstsWMESZjGP3Aj8e6p4mMCPO7cEfhK8wpl4vaei6mB5EA9CGH5EY9C89Zh8M894H2+y83AOqxWJaOIv56rK0+TQ8Hs1NGHD1c8qtv0WVR/C+ANAln5Af8A5Ktmdxig13J+q1dfNw37UVURsY4JIYyPuu7aAfaxwOFYXDRHvv0VaCnY7ESd2nz0T6WshyzJ4o5I5EMCcOAJ4fKxv6W/PHlnSukeXHeyvVMga0Brdknn7Q1Aa5SnhAOwmexHI3sSOoHQYA9x2sqQQNClP2lYkiWnjli6micagLAfDdgdh1sBfEnWVoQl6juKu7pl+aQ94y6SBCTY6BoS56Mh+E9BzvudsK4VsgPc009M8gzSpoT3aqViobSyMbspsDYefPn1367m3hcaYuw/Vv0UcsAd2mrYwSpLEjxtqVhcHG4HAiwqStx1CmBCmBCFzGthy6jmq6lgsMKFmPM+3rhXODRbtkAEmgsFFPV5xmU9dULPG0bcNadjaMCw0ow+bamb1XpywMXOZjY24fnxV+Ngj81XnmbplMAipSGqpPEJGXUR04hFvi6LY7+2II21smyl512WbpaetqpZFSKSV3N3QNuSb/G/U3HK9vzwxF7fPwprDRqnuXZXLBCnf4qVYW2VIkFt7W3VSOt+u3ucJIK3J9UoeHXlXM2yWmSB63KGEU6DVGyaQJP2XUbWbfewPmMcDq7LjbT7JWucb0opD/1DVZnktZktQlnSo4qFeXAFiF9jb2sMbmCgZFNFKNnaedH54rD6RkdJDK0bt18log4mzVJrf+Pyhj824e4+qYtgZcMWH9kn3/lZ9h2Kz/5sVOXKJE7KrYH9fMf/AJFxPOQHYs8m/SlWw7bbhRzd9UFVsKjs9XMBdswzAKPUC7/xYfXD0BiIwdmMv7LgJ6iQt3e+kLmXaXMM1zSly+lsFigWFpH5ia/jkt1sAbfM485Jh42wiV/7ta5L1sMh610beC0VPkeV0MGqRNcmm4eWzO21zfmQSATYADbnjPc/MLca5BWszroC+aAzLJ652R4oKeWMfDpVUddzuDYHkCdj0PzxI1pLdEdawGilCVFbltWalC0cibSaxuBYEq4+8m/PmNjhhWyZwDgthRVdPmdIlTEuhraXS+4A+JNgOV7rbmLYjeytVE22aFcyTNXyDNGoqt6iWkl0mSWTxaHZtIe45KdgR0IPrjTweKykRu24KGaLMM7d19ABvjXVRdwIXCbDAhfPu2GZRZlWT0xq1goMvheaRyNQaVTvfrZbN7g+mMnHzOLhCzl7q1h2CusK7k9SajJ4pGLd4KB5de5UuPj2t0JXbbYcrYy5HVp3KbKM2qTZfSfa9dVV8osgcxRb30qBuf3TYHzJ88dNhoHf8+qmJA0VmdZ53CT7OymwcEhnSPWxfmyoN7n8TE2B5AEYlaaFqEMzHM9LUXPKo3kiqppb/C2YqHPyB8N/S+IiWO/cPQqb9I/SrMgz/Tnv2bXzNHDYuz1Mehg6g6oz62A35Yldgy6LPxB9twfVROxIa6gN9lzKY4qityjMWTQk6yZZVKeYexCH5lWX93G4IzHG9g/bTwsB8rZJGu/ythTLKFbj5CJLao5qijl9CeQ/zNifEUWzgbENcFTw7SDATwLmleMkcqnZpiPgWsc+mkE/yw2K7X9Rzye6XCiv6flnXnLVSKHI+KAEp4p6+bfoD4f9C/njuIcS6Yt3NMH3+6MO3swtdwt5+yEyCOPL58shqtKy18k1XPJtaNCrLHf0J1H3GM3pGHrGPrRrab+fNauAxGUtJGrrcUFBnFZnlXMlIlRMUYrElPZA8a/fLtsq3JAvjMkwhhoHzvgTw+i2Y5w8X6c1fx88ojeLvSoBvw6lagD/AAEeIfLEbXtB0d9lIWgjVqd5ZmEHaCmPEMS1sXiRlHhIv8Q62v8AEpubnnbHZR3qFrTGdNkPlsb5Tnj0sN0hnQSwgn4GH3dj0swt5FR0wj7rMpdHCu5FdpJog1JS8VoI5ZFp52IBVA/woQBudQFuviN7XwzbcD37qJlNNrSdjM14izZXUTcSalZhE5teSIEWPsCo+nrjawU/Wx0dwqk0eR3itODfli6oko7VZxHkmRz1sj6SLJGbX8bGw262vf2wbC+5K4r5bmixy9nTTQ0y1Ne8uhnkJDaGbctbn4fPfHmonh+IzPPNaxaWMpuy1mTl5cmqOBHC4FLdG1kMp0G1hbEIIa833pJf2pdlEop+ysMqqCdUr7i4JDyHqpH3RyPly2OJHaV5fRFXI5IuzMfDerzWqJFNEWQuRctpNtI9S2/qfns7m2APmqkc47BWZhnlbT1CR19BJGsxLwIaYtrt01gjcAfdGBkIe22nxSOfldXFe83pKbNjSqrxNNmUAeCoU3CzqbIpNttQuu+9wPa5gWvhzX+3cf8Aid/RUMbI19AaXsf/ACH5RSoainlECcM1kHGVB/d1kPxqPUjUfW+NRgEWUHZunix2x8ljyXJmIH6u14PbuEYkwNWamO3CeupK+M+QlGl/81sco5cp3yub/wBdR7JtM2Yf5Nd/20KpX/8Amp1I27tT5iR7Pp/nh/1u8TH9EgGVunASfVdnpmYzUieF3SlyxN/hFuJIT8t8DZBo897nn6N9110Z1YO5rPufZCZjAuaxyLGUiFfJpV22EFBDsX9L2/I4jIyhpOuTXxe7h5WnY63EjTNp4NG5815hqKelynvNLTrGKuYxQ07A62iUeDwjdtvEem5ufPHxMDnTlpN5RZ8eN+C3MNM3qwQKvbw5KZTnc06rPU0sgysnh947vw1HS/MhhfqPzxBJEGEAkX3Kw1+ZpLUIsE2WdrFjmUBZ7nbk++hjbfow9wOfPAa6vwTg5gtHmWqXOuzsiC7u7XvcbfqiegtzP/7sFFBmvzdRDdyE7erM9NNGkELVAZGiiVmI1L4h939nBh8pl7Wy6NI9FT9rUuUy0OY08fdlpU1VEaAsWva4JPPmR5DE/R78s4aDodEuKaepLzw1X1aCRJYlkjYMjgMrDkQeuPQKgsJ2+zFJM2pMnWpKyvA7iEQGQys2w3Hw2sT63xS6QzDD3Xz7p8OWmcAnZZvtk8lbTUVLVVVZl95hFGYo2MsjkeEDYEgWN7Yx8GacXBoNDj8+qvTtFUDv3IvsRURIkdNMWzGamLUruhGrWp6gnyO/XCYsVJmAoHUIFmPQ7K2nj7tR5hl0gCy0VW2zWu0bkspHUizv+6fcItoIXWnt33pTkju+rK1DcRKskJyBBu/8T+R88LISWjmK9FNoCSU0z+Gs7SiHL6Oqip1ppNaT6C0kjqNygXfqLnkNhub4mw8ghdmcL0qvyq8rMw3pLaSmjikr46vSkocJmMUItwjcFaqIfhufEOlzjUwr8zWuA14XxHFh+yysYAHFvDjyPBw+6ajvHEZtIFXxBIVXkauMXuP2Zo7/ADO2LDS2gL02/wCJ+7SqtG7A1u/+Q+zguSqopZRTWaIQyiH1Xaph9gNY9sM024Xvpfux329VwimnLzr2cPuiqqmErzwIAdcksYH7L1UYP5E4RklAOPcD6NP3pO+O9BzHq4Kly9SS0T6ZJzI0cnk07EBvmsKEn2wwpoo7Cr/4jbzcUtFxsbn76ezQh5eA0bsyMtM8aalQePuoNoYF/blI1EevvhgXXXGz/wBjuTybslptHur/AOo2Hi5L58uqs1zCso6OWOLMJYx36dELilTkKeIDyA8f0vzxSmmbCW0LG45ni4/b1Wjh4zIw5jR+nJOaGSdspGSTcB3gitE0GySouxHmDfpzBvzuMY0vaOdv8rUYA02kPeDW5xTMhMjUlMNyL+Jrf/T2vh9cnifoP5UlVa0tLGsvaKIRwmeHK6MtIItJu72AA3AvpW/PkRhXaRjn8+6rXub3WW7WcLMqpaSGtqcvWMPWSx0wZ5uGLqNgfn5jFnBksBflzXQF7ImvRt+icZfNLUdm6SBDLUUwRJBULGSGQHUNVha9tjvzGK0pyzHSjamjDct8uK2X6P8ANYsyyECKq7z3aVojLwuHfe48PSwIHtj1DA7I2xWiyA4EkA7FZLN6ujre01Z+uojmCz2iVAeOkaaVKt6ErqHzxl9KCSqo5fa+Ss4NzSSRv7r1njZm1GlZQNB3uNtMMVUGCyaiLjxBRcgYzIBGXf3LDeNK3JYb2N+ay1JUP2er4DmOXjK5MykGvuoYxRPfwsTyUk7bHF6Vgnaerfmy+vgomOMZ7Yq1tKlQSuaU0M0wgi4OYq51GVDvqHO5Xc/9pI8sUIiCMh8vFM8ZTXolVLDDT9tqZ4mus23oTpIB+pU++Go5DyKlJtl8kjhpqqSJs2TNVy2WkjCozSbIhNnLL6uHbbfa+LMbmWIy3MD68q8kk16kH8J3QwvT6AzusihqgFm4pjLfE6N/fU7X8S81vjRY0NblG3pZ+zxwOxWPI8vfZ0P0/LTxTCnpySkaKUICoioQ3DAOtVU/eCHxxnqupeYxx8mUFx58vHwvZ3caOyURkmh8/NHbku1NVl9Gxjq57zfep6VeIV53W/IW4kq8+RHlbEBxDnfoGnefL8Aq03DX+r58teDm1ItnemzOPqJWiW1+d7X8wDz6YTrpNtPn8KT+mG6tg7pmETrQSrUrps0HwyaLBSpBtzVES/QMxxK3FEEZ9Pp3/Uk+ihkwxaKGo+fb6lUy6i3EWTxltYkjS5DsLa0XrIR4Y1+6o1HFkOBFeXl3X3cXHidAqpab+fOQ5JPXpNDH3ijrBQNB+oWTjAQ09zcpf++nY/EeQ33xFOxjxmeL48z+GjgrGGkcDkb/AK/JVmQUT5Pn8NI1T3mEvJK8hk1lW4TGTV0AOpCLW5HyxlyyB4zgV3e1LVA7NKdmlip4auskiaeYuoSNR4pH2CqL7X1fw98KW28M7gmkd2fFN6to8jyqo7/USRVpLVFbOrWRgRyHmALKAd9sIblkDWeASNoDOdljqR81rG+38kyanaafwGorrq1OoHIAkC1rbi98aOWFn9mZ+g4DioCZD22N3Wy0Tw5YKZZDIkqMwZFcJ4t/w2tv54yX0TdequNrc7ozsDXZeMzrqagnoTC0Ss60/wAYkViGZ/MnV/lx6TBiTq+2DyvauSypSzrezSR02XxSV02aU0DJXS6xIIZuMBdtSv8AssbDYcvXGd0jNI+4ydAdOCnwUMbO2Bvv56pjWU9ZnZSkmg0nUJUWVLkFTcMQxO1/P6YzmZ81jfxVw9W1tnVCZh2Nq6aHiHM3bjSgNElyCWNttRtb0sBtiYyOaeFhIySNxrKu5dPWZPUU0NfUisopRrpainuolQfcYeY/PfywsoDrc0UeI+6ZtOFBC5zSTw5rH3SMqIYBNRqRYhdYIQ222sQPQDDB4cLPHT+UM/TXcglpqCozJc8gmmSukcrTxxzxQkcyQpkNmPiJsdjY4sYSWQ/2qFDU2FFio2gZr1TiCNo5BAq6XVjLwhE0JLdXEXxI2/xxFlNzdcaDnCr/AJ8r4+Bo9xWUBZr588NFZWSsGloaecwxxjVXVSixF+ca25b89NgWJIA3xnOeXHOfL8/Ne9aEcYY3XdK1mrOATkcMdHSJs83OWx2DedvlYDl64s4GCLFTiKU7+ngoOk8RJg4DK1tnu+6tMOawo8325UB7aiSBY7emPQO6DwlVsvLM/wD6LGfqyA8lUKgTSwLmLww1reKKspttDeTAfn1Hryx5UljXEM1HPiO9e1AcWAuFHjy5JxTyTVqTR1KWzCmukyIrfrFNvGAu+/Jgti3h8QXE0L8hDeB25cvxe3cVVni4hBOr/wBrTh2eFDHrgEeqNPwiQkQ069CFLPbrfF0kVR4+PrX6newVVraPz/Q+qUUdJRZTHLFk0rTHMY7KS4cC9gzBgTcFVO+MmaV8sgEumXlS2Yo2tZbeKednoFpIamaohd4KeokjhC8+Iw+MnnsrWFvxN6YhkdfnS44ZiAOCDqIMxzqHvj1ohoAWFMmkNNVuoJLXJsAADb69Rh2kRigLdxPcu6F1cO5Hr2Hq5YOIcwFVxIirRygkFG3I0sSv5A788Ae79v4/n3SGWO6IV6S1wpe6xxSmNf1ZMak6QOamx52uNx74rkO8FP2LBtLqKKnyGvmq6aBO8VBdp3kqdLJqYMFEfLTsfF6euPQ9HzPfUbnaAd3vayMTCxrusrUrnZZKTL6mCmFLwJK/VIe8vokLBSSbKfGNjbkQGxTxrnyyOc43lvbb+Oakw7Wsja0cfValGd6WpFAwSofwGRgFCj0A5edufnjM6yjZ2V3q63XnvEtVk7Gse1XQSWlA5OQLhvcG/wA8O7tCwkaMklDis/VyMcpqoJSD3ZY56YWsQ6AFwD6r0+eGaQ75wUrgQ6wnDIhp6dVmaWSFyh1dBzAG3LFV9gap21mNLNcMUVXWQGNwsjGSNkRGsl9xZwVtfz/LFmOTLKx/rv8AbVclbniITTK3iSMyhUEMCNOI10aBoBYHSsjoDfe4CnGjiHGq79PXyB+qzIW6pRWRySUFDRK9pq6RqiZ/Pcj+X+Y4l6PwrcXiCx2wCj6Ux7sDB1rBZsAJvl1MQxdplhEPiaRV8VODtYDfXG3IqeR3wY2L/wBOHV9+x7+4nuc3vG4VfB4kdIkP2rcdx4jm076olKSlvLd3g5AH4u6eVgfiLdPw4qO6WxM0QjmNjjwvkaVtnRGGhkMsTadw5eHd90lzTKgYJoIgsUiGwjVtSwW3G/3pG5seXIY18HgBjqmOg9ye7k0bD1WRjel3dHXC0WfYDvPe47q/K5RO2T1UiA8a9FOCoIcWA3vzHiA9sY8rDG+SP/Er0ETxNEH94tdzIgSASniOPgciGR0PLYSyG3+GMfLFrrMsZd+fsPqVWbHmkDV4yqEVObT1YiZUCGNSeerbUfnb+OMUkiOuJWwRVN7kxzpQcojp4Jn4rAAxi1tUjBQeXMavPHY9/nBR/uJXJJuJWpDTsoo4THHTqBsEsUv7m5+mHdtQ+cUrBQspvXyVitS5blcukwRrNLI5tdeSpsOtt8MXtaNeKhY3MS4qyYxPWaXCiWRdTat1+oII+fLEbXm9UxZQsL55nC0+YaM3pqKd5JP1RelZXUDc2ZjuT5eQBxvdHySQkx2PNZmMjZI0HVA5j2df/qdMxo8wtwK6zrLGyshVzdVJ2YdNvM4lnxQGeMsr5uUQQEFrs1rR9pc/zPLalJcrWJ6aNTrSW5BvyJ3HlzvjCgije05lsPsJx2EetqZM3lzGRJpZhHIWiXwC4Ngo57C2xw7g2uzwUEwotQebU8nDnARVl0sAp3tJI4SMfS/tiFgG3D7BT5qFp8kM9bVvTLLGI4T4pFHwi3vc8/TEQZmdquOkDG3xS6Vop+0apGoWljpLRt5r4hq+RI28xvh5mjKG+KIi7IXFU0zS1EMsM5dWqIZIkL6wGLIbW1qmr2U4vzAAWNaru+1/VUYyMyQ11RwYsmrbEpHrp3Ft1a5O/rbTi/0ROyDFuzmgQqPTuFkxOFyxiyDaYwZilNmJadDHMh0LP8QgY/dI6sfLpiTpiZ2LaOp/SNeZ5+AVboXCDCZjP+t1Xy7h4nkmkdXTcOU8aOBKMXcBtRpQ3+oN18sefEUjqAbvtz8F6AysaT2tt/57kinqkgp6mSGExrHd3hG5QHkw81PO49cev6NxzYYWxTnwP25Ec143pboyTEzumw433HHx5ghXZTCViyGmcaZGmNW4/Ctwd/3Wx5vESdZLLINiV6zDxmKFjDwATOmmeavpiS/Ala5Y69DdRY6WQ/vj+WOTMHUFvHTu/IPsuQn+7as7OKKiKso5jw372TDL+3pBKn5g8uov5YqNa1zB84q3M5zH2FM27xHl1XBIUDUgjlZACSQrBjbz8IPTywsbRnopi4EBwV2S0pjzBVWPWIndTbcaSdSH5WNsNVn3SyHsJD2tzTNcn7RZjWUDU5jIijeKoUsH2FrWIsRvixlY/suSRjsArzHWZhmHZivizCbh1skcipIo/s9W+49A2FAYzENIGiZ4PVlLP0f9mFo6toJavizSQGTgwxtwwt1F9R2J9v8An0MWK64k5PPj/pZDsOWkW7fgjO1OVVQ/SMk/eo5KankWoSiaYq4V1IZ0FrXDliPXqMV8Y6MRlpbRcN1NC14fd7cEJ2t7S5rHNV0tPkks9NUwcCJ3UWjc7BvDe/Pe/XGZh8IxwzOcLGtK46UtIDQtx2Cy6ooMpm7yBx2kCk2tcKoH8bjFcG7IRiD2gFVNBPS1MlXXcKSGnkMzm9hJK3hRQN9kW3zJv0wOcA3QLre0ateoXhyvJZKrMrtr/WNSwIBe58II9dtth53wsbV15L3U1ZjM5MyrZxOFjEs+qSZTM0aRxKN/EASFA2uAbk8sPC1sj8x24d/opXnqosoV9LJwir04EcrKJUKxGMyBTcNYniMo/HK6p6HGg8ZhR29fLuvkASs0GnX8+eKlfHTvFK7qTlVcdTNGLmlm53HLb+K2I5DFSjoOI91da69UmqBmmWvDxonniQHg1lOS6lTsWFvvdL8xy+V3AOhdJllNN4j7eFql0kJDFngFv4cufiqO/QKqiljm4qjbTGbj2x6iebAvhyOIpeOw2G6RjmztBv5v3+aPo6R3po5sxiko8vT7rm8kp5lEHlz25Dr1x42ZxdIcpzHv4eJ5r3sIDIwAK5JvGZVjerqFMdVWrwaeEXJihO224OogWG4Y+IjfbCsaCQ0bD5z+nilkdQQVXqmBNJwzPK/DjkJdQZByQzRgMG5eCZL9L9cWyAW5XbfNaP1aVWjOVwI+fOaJyevly1OLXQNLTTHh1cY+JWU21j9pTz+o5YzGgMeWE6cPnNaUjesaHDcLQ5mFpqqHMAyVVPYxzCUeIXG1zb18vrfEbgQbpRRnM0sVuR0NXTVijiRmKGPh6r3E0XONh+0viU+eJraQonEUsz+k+lrKasTNaSDjpCkc0kQW/E0NuNvQrh4w10ga7ipI3VEa3CoyXP8AMMzpK81uTSwLLc08LEBD+FSSb2PJtuvLHZMOyN4yv008fJKJczbrVMf0NZTVZdBXJVZglWlOEgjEblkibcuu49E/4xvRvY8Z2tq/dUMrw42UZ+lXK66ppYKjLaiKn4oNPVNK4QFNyt25je4253GB3VN/uSC62XHiQ6MNXusr2G7O1VHmKd+csI7yiJJdUaqliOvU26csZuOxTJdWCq9SpsNC6PRxtfT6R2Wm4cezrcam5DzY/njLY7slWZW9u1mmnXNa9CtOktNAoLIr/G1zuWPr6YQuaCC5WAwtbQKD7Qz10qSVEwjWKKYrBTxbLy8TE9T0/wBrnDueHgNGy7EzJ4pA8lZVKcwJlglRliTS2kxk+VuVhb6nEgcG1SbKCaK9LUZg1RDCYKermqSZiWQRtI66gC5BCuVCgjUDyHPFiOQZbPD55eSrvibeiZLOaOlRpYwk0xZpQ04njkiFi7yWO5tfpe5AuAQMKGGV1g6ffhXzvSEtjFcflrqLBEWNDWz5W7Hx07pxotVwCOR5Ekbjod9sdcxx/UMw+fbVAePNWF6qxP2zliAi5eKmDOdr8tJ/hhMjf8CmzjvVMnAikMyO+YV9tKVFZtGjXsvh521aB0HiU4drHEa6DuHh/v0SF4Hz58KlQZKtYqiho+8tOpWXvVSgaQ3OqNkJ8Q9BaxXaxvjjbiJa47d31C7TZBYSla7MJaXvUMqwa1MTNCv6yRUAIDyEliPEdr4JH0QOH5U0cTVYZKnLi1LCpkSfTIN9l1C4P1uPpiu4B7bcpm76LVZYKkQCiqI0q6KWANEGbTJEOqg+QNrA8sL1oygOUT4tczSiMirHgqjl8gjWYOdDE2NrDwm3O+39DCtNbLkzbGYpxmCx1mmCRTocFGBG9m8JH54Yu7YUUYppPzRfHc47NZk+ZGogqkRYn3aqqdPBkU2up32PPG7hsZEyPq3ts8huqE2Hke7Mxy+zdi6Goo+z9P38q9bP+uqGUAAseXLbZQo9sWwxjRlYNAuszV2jqj87y6LNsrqKGYKVlXYsLhWG6m3oQD7Y6dRS6V8j7E0eY0PanPcyzkxSTrQSrIqPdl0uu1ugsu2M3HmJsQijG3zdPhhIX5nndWKzZhVyzk6utr7+xxktIatRzbT3JZ4BDJFfgzU6mTnuyDm3zHUdRbCSRknM1KXVugqmsmqaCCFYU4tVJqWZnCqL2LeHmdtvnjgZVkKW6NIDKJJmiy5HjeaWorJJ5IVsGYW8PPkPX0OJ3UCQNqACTmmVDRCPd6ihnkhnDQtbiOF6pcrtY3Nwd9/THC6xoVESbQTyyrK81RBpnss3APJbtaCHba7P+sa3kByxqxsZlDWnTXXy7TvIaBZkjn3ZHzYDzOpVdWuiCcI7OY45tL/+Zw14dz6tLLIcda0OcL0uvc37NaAgvIB8/bT6lETAQ1DPsVSZjb9lamNT/lJxCxpc0eA92n7qVzwD5/RwVIWOCA94BZIo2E227JGeBOP3BG4t+G+JgCTbdzt59pvvY81C5+lH5Wh9qKIpBUx1E6cJZw+unqS4BVZdHhlsfuyJa9uvzOK+JDCwVvuPC9W+LTfkp4M+ajtx/PmEQaALWhYnppYI4CO7U3gaRiDqbSQFvy2BvZfPFEuFVxV5jiOQSWRqqf7MeCRTK1LJDNqNgGUll1eR2/PHTlIcPAhTDQ6rQ0uYtLJl5jiNPHPeIDWG1auQB6HUAD5XxXMZFt4pXEVfch83eCpqjBTqJOCdLSKebdR8h+ZviRjMjbKUEuQ+RVZoM5SEkkSuqaQdtzb/AG+mOO7WqYgBqByfs7WVn6Rc3i1U7ZZU1cslXEGDEqHvuOhJ2+ROPQwGORjbBtqx3CQP30K+0LyxZTLuBCxnafKTSZ7Dm9KiCnrF7pmVl3CspVJL+QNgfQg9DirjIusjJ4hNGcrrWDjhq6OtalEbcUNbTbn6/L1xgOqtVrA2j6rJppE44lk7wOYjPIdfn5HzxxkwHZ4IcFfBRpRx661DUVE40xwEXZ/b/j88K5/BmwQBepT+kp48lp5K/NGR6x1tpBssa9EHl/XvwA7KF7usNN2SI5hRpWZctSKloquVUplYBmgsAqsQPusbAjre+1sWWsJYRdUh5INhX1iZ5lMWrMaVcyhp4patqhU1hpy5EaxgboADfcbAnFlrYZD2DlJIHlxJVEuc3fWtfPgAqqWDLaqeahiM9O1M1PSlTIHDMDxyq38RN/ivgdLNGGvNG7Pr2b/CYRRuJGoqvz/tRcpkqjJTzzKqSR1iO0Zuw1yhlIHoBvfkcN/WBgDmjUZN+QIKQYUk04/5e5teZ63Lo66oaGlmq5I5YqgjWCHjqFCOUC/ELDcHrjjGyuYAXAAgj/rqL7kziwE029vfRFxU2bRwvWZnaiy+hSeOaNI9poF3R40G6sALb8rfSKQQkZW7uo3xB4hPG5+bXhpy5KnJM1pY0pK5kmSnlYCKEW007AMNLftENf8AaNje2IZW60OCtUSK4pjmuXrE5zGgjWejch56cC9iOTr/AF0+lY3wTxv/AGO3SKsy1pUE+WSPwZjcNFzU/wAiPqMSMkH79wnII0XPsuehpy1MWdrXePmfb/bCmYPdqugUqciRpM079Oj8GkvNIQpN9O4UeZJ2tidjcxDQo5nZWkr6D2KyabLaB6rMUjGaVx41WUA8J6J66QbX8749Exgjblbssrc2VpMOhTAhC5jNTw00ne9JiZSrIRfWD0t1xFNMyJuZ50TMYXmgsOyJLVSSrrsx8OtrkDy/rrjyszw95LRQWqwFrQCikjZY2ZVBYC4B88Q8V1DZJPRxxSZlNIZa9vDoI8UPkAPW+3T88WywsoBQvJea4JXX1P2pNJV1TBsvpt3C7iV77Ivnv9Sfo7W5V3RooIClllpYqntFLAaqrLGHLqZVLcSYjoBvpUA7joCcSsb1hDNhxKWQ0KCY5X+k7LmcU+cU1VltSp0upQuit1G3iFjfmuHfgXjWM2FDYO60EeddmsyaNxVZTUOrcROIY9Qb8Qvvf1xAWzsFEHu8vJGVvAr33fs5EqtwMqVUDhSdFgHN3A6eLr545nmPf78NkBg71RL2n7NZTEEjrqCJUUKsdIAxAHQBAfphxFiJeBXMrAkNR+kMVk6RZNlVTWRl7SSSiwK82CgX30g2BI+WJW4Khb3UV3N3BL5Kemy2uKh+JkmYxiWJhyCNuCP+249r+WItdjuFYskWnmUV8+UVLUNY+rQbox34ifiHn5EfI+V4nt/cFxwDtVdUimps4jXLHBFUbzU67hNvi9P69o3MtmdMx5/S5EzRW5YrWpQu5Q1NSVxeqVihYGw+FWG4Nvn/AAHli/gZ2RSW8fwoZ2F7dFt0dZFDIwZSLgjkcemDg4WFmkEaFesdXFMCEqzvK/tAI6OFkTlq5EYoY3Cf1ABadQp4ZursEaJFUUFRQhTJHfUbBgbgHGLJgZYz/cGitidjh2VRDO1A9qpi8DbiQ80+fpgfC1+rN1wPI3Q1TlENVUaqaYAyghZInFwCNxgElCimOmqTZhprq6myPKRaliYrrX7zfef23A9z1GOk0LKGj9xVPaDMJ8lztFrMvqUyCKialjmhXVYsVLMbXtfTo5XAJOLUEbZI+wRmu9fp91C+71SuStyjPcuqI6OemfM62thqJ+8IYVHiF0VmsSiqNJsN73+9iXLJE4FwOUA8/p3pAQik7K0mZZ1Uh8tSjo44RFEY308ed+TgFjpAFzoG9rX3xz+pcxg1s/QfOKKQo7LZRTU2U1FStS/HKCQRgtxy0RcaQouArAA2vtfDf1Eji4Dh7aopVSUVHTQZpRHLaOGqpp6d1mkmdzwpHF9202K3APhvbnhg9zsribBv2XKTKr7YZXk+Y1xymRJ45Tc0yQkRioQjSynlpdbKWB2KXA3xG2CSRozivx84dxXbrZF5JTV+c5HXRVGWS0MaVBqMuEjAlVbcx72Nr3ttbe3TeviSxrgQ6zWv5U0djdX5I0ecUiUVQxiraTx00gNm0jmm/wCH+HyxETWqZ1tOicZfT0WWK88ronQbgsxPpzN8I65eyEbar3qqKiTjn9XGAdEXmPXHTCxrcvFczklGw5NVVaLIqiJSNi53/LEkXR07+QXXYljVo8tpFoqVIFYtbmT1P8sb2GgEEYYFQkfndaLxOkUwIUwIXmWNZUKOoZTzBwrmhwooBrZZ3tJlEVTBokEggbZzEbEC235jGLicK6C3s1arUUlmisPlNIEkroXeStgpNPhVRezXGn16b+mKjpA4DRXKrW0vg4+VOJOFFVJ4VqVK8J4xtpZbXtYje4w7GW2zp3fyuvcLoLSUed3AVaob7cGsGk/IONj74idFy8x+EmiozHJsgzEF8zyMxs25lhBsfdCL+4x1k8zP0P8AVKWNPBJ/+ieyxt3PM6mkC7qBIFKnzFwLH154sf1uJ/c0FJ1TF6PYvKjFwn7S1TQBtaxmZSEb8S+R+VsH9dL/AO37LnVN716i7Idk4yONUVNW1y1gx3J5m6Dr88cONxJ2ACYRNTuigy7KYw2VZPDTAbcechLf4jdj9cV3PkkPbffIJg0DghMyzxCjs8klZYf2cAMcXu3NsMyIjl9V0lLKOnklrVq6+BS+oPNS08VwpsbAG+1ri/nbHZGhpoajgpA7TmjFypKrP5aKsqZUSmKgRRgAkkDe9vMjHOt7IFapSKGYFfRcqy9UpI+Oh1EAlX3IPrjUw2CN55fRUHya9lNALDGmoV3AhTAhTAhTAhTAheWGOFCxDZXWtFU0GV0cVFNUEzVM1rKoLHSgPUne/l7jGH/SySyOoUrgkaKJ1Xql7I91hqpUgSWreAxgykWY2O/ucKzCYo6EUAmfPHdhZeoybNMrQJPG5QD+9XUv7wx2QFp7bSEzXB2yFjllgYmOOaEnfVBLt9L4Q07c34plcc0qB8VTMf8A3adX/ipwvVN7vddtc+1Zf/UR39KNb/6cHUju90WocznYWFTVH0ijCfyGDqm9w+qLVB4kjhuBqc/fncs39e+GsDj6LicZT2ezWpq6epeBmiSQMRIuhCOux57YlZFJIKa3zUbpGt4pzX9jXNU8+WkU08kgk16vCD15fX53wn9HinODHDQcV0TxgElMcqpZZM5SrqsvjStjVoKmXTz2BV0PUEC3mOWLGEidHOQQoHuGSgVqALY11XXcCFMCFMCFMCFMCFMCFMCFMCFMCFwgEEEXGOHZCW1mS5bOGaSih1fiVdJPuMQuw0TtS1SNkcOKyebZXRU+oww6f8bH+eKE0EbdgrTHEjVI440aUqVuL4photSLUZPkuXT6WlpgxPm7f740IcPE7UhV3yOGxWmpstoaTempIYz+IIL/AF54ushjYey1Vy9ztyjcSpVMCFMCFMCFMCFMCFM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4" name="Picture 2" descr="Картинки по запросу ЛОГО ДГ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700" y="160338"/>
            <a:ext cx="2390775" cy="212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874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5881" y="-3271"/>
            <a:ext cx="9910316" cy="654560"/>
            <a:chOff x="-8633" y="233071"/>
            <a:chExt cx="9910316" cy="65456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9" name="Прямоугольник 28">
              <a:extLst>
                <a:ext uri="{FF2B5EF4-FFF2-40B4-BE49-F238E27FC236}">
                  <a16:creationId xmlns="" xmlns:a16="http://schemas.microsoft.com/office/drawing/2014/main" id="{93DE2FC7-DEA5-4BDC-815F-23397F9DCE81}"/>
                </a:ext>
              </a:extLst>
            </p:cNvPr>
            <p:cNvSpPr/>
            <p:nvPr/>
          </p:nvSpPr>
          <p:spPr>
            <a:xfrm>
              <a:off x="-8633" y="233072"/>
              <a:ext cx="9906001" cy="65455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11" tIns="45601" rIns="91211" bIns="45601" rtlCol="0" anchor="ctr"/>
            <a:lstStyle/>
            <a:p>
              <a:pPr algn="ctr" defTabSz="912118"/>
              <a:endParaRPr lang="x-none">
                <a:solidFill>
                  <a:srgbClr val="4472C4">
                    <a:lumMod val="50000"/>
                  </a:srgb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4534" y="233071"/>
              <a:ext cx="8775458" cy="385878"/>
            </a:xfrm>
            <a:prstGeom prst="rect">
              <a:avLst/>
            </a:prstGeom>
            <a:grpFill/>
          </p:spPr>
          <p:txBody>
            <a:bodyPr wrap="square" lIns="77345" tIns="38673" rIns="77345" bIns="38673" rtlCol="0">
              <a:spAutoFit/>
            </a:bodyPr>
            <a:lstStyle/>
            <a:p>
              <a:pPr algn="ctr" defTabSz="912118"/>
              <a:r>
                <a:rPr lang="kk-KZ" sz="1400" dirty="0" smtClean="0"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lang="kk-KZ" sz="14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Средняя </a:t>
              </a: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стоимость основных средств </a:t>
              </a:r>
              <a:r>
                <a:rPr lang="kk-KZ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по </a:t>
              </a:r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(ФНО 220.00)</a:t>
              </a:r>
              <a:endParaRPr lang="ru-RU" sz="20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1" name="Стрелка: пятиугольник 48">
              <a:extLst>
                <a:ext uri="{FF2B5EF4-FFF2-40B4-BE49-F238E27FC236}">
                  <a16:creationId xmlns="" xmlns:a16="http://schemas.microsoft.com/office/drawing/2014/main" id="{4BD607D1-BB4B-4BFA-86ED-11C52D3E7023}"/>
                </a:ext>
              </a:extLst>
            </p:cNvPr>
            <p:cNvSpPr/>
            <p:nvPr/>
          </p:nvSpPr>
          <p:spPr>
            <a:xfrm rot="10800000">
              <a:off x="9187036" y="233072"/>
              <a:ext cx="714647" cy="654559"/>
            </a:xfrm>
            <a:prstGeom prst="homePlate">
              <a:avLst>
                <a:gd name="adj" fmla="val 244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8804" tIns="49403" rIns="98804" bIns="49403" rtlCol="0" anchor="ctr"/>
            <a:lstStyle/>
            <a:p>
              <a:pPr algn="ctr" defTabSz="494024"/>
              <a:endParaRPr lang="kk-KZ" sz="1400" dirty="0">
                <a:solidFill>
                  <a:prstClr val="white"/>
                </a:solidFill>
              </a:endParaRPr>
            </a:p>
          </p:txBody>
        </p:sp>
      </p:grpSp>
      <p:sp>
        <p:nvSpPr>
          <p:cNvPr id="33" name="Стрелка: пятиугольник 48">
            <a:extLst>
              <a:ext uri="{FF2B5EF4-FFF2-40B4-BE49-F238E27FC236}">
                <a16:creationId xmlns="" xmlns:a16="http://schemas.microsoft.com/office/drawing/2014/main" id="{4BD607D1-BB4B-4BFA-86ED-11C52D3E7023}"/>
              </a:ext>
            </a:extLst>
          </p:cNvPr>
          <p:cNvSpPr/>
          <p:nvPr/>
        </p:nvSpPr>
        <p:spPr>
          <a:xfrm rot="10800000">
            <a:off x="9201549" y="-12518"/>
            <a:ext cx="714647" cy="654560"/>
          </a:xfrm>
          <a:prstGeom prst="homePlate">
            <a:avLst>
              <a:gd name="adj" fmla="val 24468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861" tIns="49431" rIns="98861" bIns="49431" rtlCol="0" anchor="ctr"/>
          <a:lstStyle/>
          <a:p>
            <a:pPr algn="ctr" defTabSz="494305"/>
            <a:endParaRPr lang="kk-KZ" sz="1400" dirty="0">
              <a:solidFill>
                <a:prstClr val="white"/>
              </a:solidFill>
            </a:endParaRPr>
          </a:p>
        </p:txBody>
      </p:sp>
      <p:sp>
        <p:nvSpPr>
          <p:cNvPr id="34" name="Номер слайда 7">
            <a:extLst>
              <a:ext uri="{FF2B5EF4-FFF2-40B4-BE49-F238E27FC236}">
                <a16:creationId xmlns="" xmlns:a16="http://schemas.microsoft.com/office/drawing/2014/main" id="{6E936BFD-4ADC-49E7-93F6-1402B9E58D44}"/>
              </a:ext>
            </a:extLst>
          </p:cNvPr>
          <p:cNvSpPr txBox="1">
            <a:spLocks/>
          </p:cNvSpPr>
          <p:nvPr/>
        </p:nvSpPr>
        <p:spPr>
          <a:xfrm>
            <a:off x="9290149" y="132080"/>
            <a:ext cx="537447" cy="36512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262" tIns="45628" rIns="91262" bIns="45628" rtlCol="0" anchor="ctr"/>
          <a:lstStyle>
            <a:defPPr>
              <a:defRPr lang="ru-RU"/>
            </a:defPPr>
            <a:lvl1pPr algn="r">
              <a:defRPr sz="2000" b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F9BFB489-2B81-4C5F-94C6-197528BB56D0}" type="slidenum">
              <a:rPr lang="ru-RU"/>
              <a:pPr/>
              <a:t>10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9047" y="994113"/>
            <a:ext cx="88725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	Стоимостной</a:t>
            </a:r>
            <a:r>
              <a:rPr lang="kk-KZ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 баланс групп потециального </a:t>
            </a:r>
            <a:r>
              <a:rPr lang="kk-KZ" sz="2000" b="1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поставщика отражается  в строке </a:t>
            </a:r>
            <a:r>
              <a:rPr lang="kk-KZ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(220</a:t>
            </a:r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.04.005)</a:t>
            </a:r>
            <a:endParaRPr lang="ru-RU" sz="2000" b="1" dirty="0">
              <a:solidFill>
                <a:srgbClr val="4472C4">
                  <a:lumMod val="75000"/>
                </a:srgb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520356" y="1921057"/>
            <a:ext cx="7289685" cy="3712980"/>
            <a:chOff x="1520356" y="1921057"/>
            <a:chExt cx="7289685" cy="3712980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0888" b="12949"/>
            <a:stretch/>
          </p:blipFill>
          <p:spPr bwMode="auto">
            <a:xfrm>
              <a:off x="1520356" y="4005262"/>
              <a:ext cx="6877050" cy="1628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195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9413"/>
            <a:stretch/>
          </p:blipFill>
          <p:spPr bwMode="auto">
            <a:xfrm>
              <a:off x="1520356" y="1921057"/>
              <a:ext cx="6877050" cy="20746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Скругленный прямоугольник 2"/>
            <p:cNvSpPr/>
            <p:nvPr/>
          </p:nvSpPr>
          <p:spPr>
            <a:xfrm>
              <a:off x="5600700" y="4076700"/>
              <a:ext cx="2796706" cy="276225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 стрелкой 5"/>
            <p:cNvCxnSpPr/>
            <p:nvPr/>
          </p:nvCxnSpPr>
          <p:spPr>
            <a:xfrm flipH="1">
              <a:off x="8397407" y="4214812"/>
              <a:ext cx="412634" cy="1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5448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5881" y="214765"/>
            <a:ext cx="9910316" cy="654560"/>
            <a:chOff x="-8633" y="233071"/>
            <a:chExt cx="9910316" cy="65456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9" name="Прямоугольник 28">
              <a:extLst>
                <a:ext uri="{FF2B5EF4-FFF2-40B4-BE49-F238E27FC236}">
                  <a16:creationId xmlns="" xmlns:a16="http://schemas.microsoft.com/office/drawing/2014/main" id="{93DE2FC7-DEA5-4BDC-815F-23397F9DCE81}"/>
                </a:ext>
              </a:extLst>
            </p:cNvPr>
            <p:cNvSpPr/>
            <p:nvPr/>
          </p:nvSpPr>
          <p:spPr>
            <a:xfrm>
              <a:off x="-8633" y="233072"/>
              <a:ext cx="9906001" cy="65455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11" tIns="45601" rIns="91211" bIns="45601" rtlCol="0" anchor="ctr"/>
            <a:lstStyle/>
            <a:p>
              <a:pPr algn="ctr" defTabSz="912118"/>
              <a:endParaRPr lang="x-none">
                <a:solidFill>
                  <a:srgbClr val="4472C4">
                    <a:lumMod val="50000"/>
                  </a:srgb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4534" y="233071"/>
              <a:ext cx="8775458" cy="385878"/>
            </a:xfrm>
            <a:prstGeom prst="rect">
              <a:avLst/>
            </a:prstGeom>
            <a:grpFill/>
          </p:spPr>
          <p:txBody>
            <a:bodyPr wrap="square" lIns="77345" tIns="38673" rIns="77345" bIns="38673" rtlCol="0">
              <a:spAutoFit/>
            </a:bodyPr>
            <a:lstStyle/>
            <a:p>
              <a:pPr algn="ctr" defTabSz="912118"/>
              <a:r>
                <a:rPr lang="kk-KZ" sz="1400" dirty="0" smtClean="0"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lang="kk-KZ" sz="14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Фонд оплаты </a:t>
              </a:r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труда по</a:t>
              </a:r>
              <a:r>
                <a:rPr lang="kk-KZ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(ФНО 200.00)</a:t>
              </a:r>
              <a:endParaRPr lang="ru-RU" sz="20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1" name="Стрелка: пятиугольник 48">
              <a:extLst>
                <a:ext uri="{FF2B5EF4-FFF2-40B4-BE49-F238E27FC236}">
                  <a16:creationId xmlns="" xmlns:a16="http://schemas.microsoft.com/office/drawing/2014/main" id="{4BD607D1-BB4B-4BFA-86ED-11C52D3E7023}"/>
                </a:ext>
              </a:extLst>
            </p:cNvPr>
            <p:cNvSpPr/>
            <p:nvPr/>
          </p:nvSpPr>
          <p:spPr>
            <a:xfrm rot="10800000">
              <a:off x="9187036" y="233072"/>
              <a:ext cx="714647" cy="654559"/>
            </a:xfrm>
            <a:prstGeom prst="homePlate">
              <a:avLst>
                <a:gd name="adj" fmla="val 244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8804" tIns="49403" rIns="98804" bIns="49403" rtlCol="0" anchor="ctr"/>
            <a:lstStyle/>
            <a:p>
              <a:pPr algn="ctr" defTabSz="494024"/>
              <a:endParaRPr lang="kk-KZ" sz="1400" dirty="0">
                <a:solidFill>
                  <a:prstClr val="white"/>
                </a:solidFill>
              </a:endParaRPr>
            </a:p>
          </p:txBody>
        </p:sp>
      </p:grpSp>
      <p:sp>
        <p:nvSpPr>
          <p:cNvPr id="33" name="Стрелка: пятиугольник 48">
            <a:extLst>
              <a:ext uri="{FF2B5EF4-FFF2-40B4-BE49-F238E27FC236}">
                <a16:creationId xmlns="" xmlns:a16="http://schemas.microsoft.com/office/drawing/2014/main" id="{4BD607D1-BB4B-4BFA-86ED-11C52D3E7023}"/>
              </a:ext>
            </a:extLst>
          </p:cNvPr>
          <p:cNvSpPr/>
          <p:nvPr/>
        </p:nvSpPr>
        <p:spPr>
          <a:xfrm rot="10800000">
            <a:off x="9201549" y="191033"/>
            <a:ext cx="714647" cy="654560"/>
          </a:xfrm>
          <a:prstGeom prst="homePlate">
            <a:avLst>
              <a:gd name="adj" fmla="val 24468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861" tIns="49431" rIns="98861" bIns="49431" rtlCol="0" anchor="ctr"/>
          <a:lstStyle/>
          <a:p>
            <a:pPr algn="ctr" defTabSz="494305"/>
            <a:endParaRPr lang="kk-KZ" sz="1400" dirty="0">
              <a:solidFill>
                <a:prstClr val="white"/>
              </a:solidFill>
            </a:endParaRPr>
          </a:p>
        </p:txBody>
      </p:sp>
      <p:sp>
        <p:nvSpPr>
          <p:cNvPr id="34" name="Номер слайда 7">
            <a:extLst>
              <a:ext uri="{FF2B5EF4-FFF2-40B4-BE49-F238E27FC236}">
                <a16:creationId xmlns="" xmlns:a16="http://schemas.microsoft.com/office/drawing/2014/main" id="{6E936BFD-4ADC-49E7-93F6-1402B9E58D44}"/>
              </a:ext>
            </a:extLst>
          </p:cNvPr>
          <p:cNvSpPr txBox="1">
            <a:spLocks/>
          </p:cNvSpPr>
          <p:nvPr/>
        </p:nvSpPr>
        <p:spPr>
          <a:xfrm>
            <a:off x="9290149" y="324009"/>
            <a:ext cx="537447" cy="36512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262" tIns="45628" rIns="91262" bIns="45628" rtlCol="0" anchor="ctr"/>
          <a:lstStyle>
            <a:defPPr>
              <a:defRPr lang="ru-RU"/>
            </a:defPPr>
            <a:lvl1pPr algn="r">
              <a:defRPr sz="2000" b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F9BFB489-2B81-4C5F-94C6-197528BB56D0}" type="slidenum">
              <a:rPr lang="ru-RU"/>
              <a:pPr/>
              <a:t>11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9047" y="994113"/>
            <a:ext cx="88725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	Фонд оплаты труда </a:t>
            </a:r>
            <a:r>
              <a:rPr lang="kk-KZ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потециального </a:t>
            </a:r>
            <a:r>
              <a:rPr lang="kk-KZ" sz="2000" b="1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поставщика отражается  в строке </a:t>
            </a:r>
            <a:r>
              <a:rPr lang="kk-KZ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(</a:t>
            </a:r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2</a:t>
            </a:r>
            <a:r>
              <a:rPr lang="en-US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00</a:t>
            </a:r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.0</a:t>
            </a:r>
            <a:r>
              <a:rPr lang="en-US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1</a:t>
            </a:r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.00</a:t>
            </a:r>
            <a:r>
              <a:rPr lang="en-US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1</a:t>
            </a:r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)</a:t>
            </a:r>
            <a:endParaRPr lang="ru-RU" sz="2000" b="1" dirty="0">
              <a:solidFill>
                <a:srgbClr val="4472C4">
                  <a:lumMod val="75000"/>
                </a:srgb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596556" y="2191283"/>
            <a:ext cx="7693593" cy="3476092"/>
            <a:chOff x="1596556" y="2191283"/>
            <a:chExt cx="7693593" cy="3476092"/>
          </a:xfrm>
        </p:grpSpPr>
        <p:pic>
          <p:nvPicPr>
            <p:cNvPr id="1229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506"/>
            <a:stretch/>
          </p:blipFill>
          <p:spPr bwMode="auto">
            <a:xfrm>
              <a:off x="1596556" y="2191283"/>
              <a:ext cx="6858000" cy="34760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Скругленный прямоугольник 2"/>
            <p:cNvSpPr/>
            <p:nvPr/>
          </p:nvSpPr>
          <p:spPr>
            <a:xfrm>
              <a:off x="5025557" y="4438650"/>
              <a:ext cx="3429000" cy="381000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" name="Прямая со стрелкой 4"/>
            <p:cNvCxnSpPr/>
            <p:nvPr/>
          </p:nvCxnSpPr>
          <p:spPr>
            <a:xfrm flipH="1">
              <a:off x="8534400" y="4629150"/>
              <a:ext cx="755749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3413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5881" y="34574"/>
            <a:ext cx="9910316" cy="654560"/>
            <a:chOff x="-8633" y="233071"/>
            <a:chExt cx="9910316" cy="65456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9" name="Прямоугольник 28">
              <a:extLst>
                <a:ext uri="{FF2B5EF4-FFF2-40B4-BE49-F238E27FC236}">
                  <a16:creationId xmlns="" xmlns:a16="http://schemas.microsoft.com/office/drawing/2014/main" id="{93DE2FC7-DEA5-4BDC-815F-23397F9DCE81}"/>
                </a:ext>
              </a:extLst>
            </p:cNvPr>
            <p:cNvSpPr/>
            <p:nvPr/>
          </p:nvSpPr>
          <p:spPr>
            <a:xfrm>
              <a:off x="-8633" y="233072"/>
              <a:ext cx="9906001" cy="65455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11" tIns="45601" rIns="91211" bIns="45601" rtlCol="0" anchor="ctr"/>
            <a:lstStyle/>
            <a:p>
              <a:pPr algn="ctr" defTabSz="912118"/>
              <a:endParaRPr lang="x-none">
                <a:solidFill>
                  <a:srgbClr val="4472C4">
                    <a:lumMod val="50000"/>
                  </a:srgb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4534" y="233071"/>
              <a:ext cx="8775458" cy="385878"/>
            </a:xfrm>
            <a:prstGeom prst="rect">
              <a:avLst/>
            </a:prstGeom>
            <a:grpFill/>
          </p:spPr>
          <p:txBody>
            <a:bodyPr wrap="square" lIns="77345" tIns="38673" rIns="77345" bIns="38673" rtlCol="0">
              <a:spAutoFit/>
            </a:bodyPr>
            <a:lstStyle/>
            <a:p>
              <a:pPr algn="ctr" defTabSz="912118"/>
              <a:r>
                <a:rPr lang="kk-KZ" sz="1400" dirty="0" smtClean="0"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lang="kk-KZ" sz="14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Фонд оплаты </a:t>
              </a:r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труда по</a:t>
              </a:r>
              <a:r>
                <a:rPr lang="kk-KZ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(ФНО 210.00)</a:t>
              </a:r>
              <a:endParaRPr lang="ru-RU" sz="20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1" name="Стрелка: пятиугольник 48">
              <a:extLst>
                <a:ext uri="{FF2B5EF4-FFF2-40B4-BE49-F238E27FC236}">
                  <a16:creationId xmlns="" xmlns:a16="http://schemas.microsoft.com/office/drawing/2014/main" id="{4BD607D1-BB4B-4BFA-86ED-11C52D3E7023}"/>
                </a:ext>
              </a:extLst>
            </p:cNvPr>
            <p:cNvSpPr/>
            <p:nvPr/>
          </p:nvSpPr>
          <p:spPr>
            <a:xfrm rot="10800000">
              <a:off x="9187036" y="233072"/>
              <a:ext cx="714647" cy="654559"/>
            </a:xfrm>
            <a:prstGeom prst="homePlate">
              <a:avLst>
                <a:gd name="adj" fmla="val 244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8804" tIns="49403" rIns="98804" bIns="49403" rtlCol="0" anchor="ctr"/>
            <a:lstStyle/>
            <a:p>
              <a:pPr algn="ctr" defTabSz="494024"/>
              <a:endParaRPr lang="kk-KZ" sz="1400" dirty="0">
                <a:solidFill>
                  <a:prstClr val="white"/>
                </a:solidFill>
              </a:endParaRPr>
            </a:p>
          </p:txBody>
        </p:sp>
      </p:grpSp>
      <p:sp>
        <p:nvSpPr>
          <p:cNvPr id="33" name="Стрелка: пятиугольник 48">
            <a:extLst>
              <a:ext uri="{FF2B5EF4-FFF2-40B4-BE49-F238E27FC236}">
                <a16:creationId xmlns="" xmlns:a16="http://schemas.microsoft.com/office/drawing/2014/main" id="{4BD607D1-BB4B-4BFA-86ED-11C52D3E7023}"/>
              </a:ext>
            </a:extLst>
          </p:cNvPr>
          <p:cNvSpPr/>
          <p:nvPr/>
        </p:nvSpPr>
        <p:spPr>
          <a:xfrm rot="10800000">
            <a:off x="9201549" y="-20137"/>
            <a:ext cx="714647" cy="654560"/>
          </a:xfrm>
          <a:prstGeom prst="homePlate">
            <a:avLst>
              <a:gd name="adj" fmla="val 24468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861" tIns="49431" rIns="98861" bIns="49431" rtlCol="0" anchor="ctr"/>
          <a:lstStyle/>
          <a:p>
            <a:pPr algn="ctr" defTabSz="494305"/>
            <a:endParaRPr lang="kk-KZ" sz="1400" dirty="0">
              <a:solidFill>
                <a:prstClr val="white"/>
              </a:solidFill>
            </a:endParaRPr>
          </a:p>
        </p:txBody>
      </p:sp>
      <p:sp>
        <p:nvSpPr>
          <p:cNvPr id="34" name="Номер слайда 7">
            <a:extLst>
              <a:ext uri="{FF2B5EF4-FFF2-40B4-BE49-F238E27FC236}">
                <a16:creationId xmlns="" xmlns:a16="http://schemas.microsoft.com/office/drawing/2014/main" id="{6E936BFD-4ADC-49E7-93F6-1402B9E58D44}"/>
              </a:ext>
            </a:extLst>
          </p:cNvPr>
          <p:cNvSpPr txBox="1">
            <a:spLocks/>
          </p:cNvSpPr>
          <p:nvPr/>
        </p:nvSpPr>
        <p:spPr>
          <a:xfrm>
            <a:off x="9290149" y="124580"/>
            <a:ext cx="537447" cy="36512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262" tIns="45628" rIns="91262" bIns="45628" rtlCol="0" anchor="ctr"/>
          <a:lstStyle>
            <a:defPPr>
              <a:defRPr lang="ru-RU"/>
            </a:defPPr>
            <a:lvl1pPr algn="r">
              <a:defRPr sz="2000" b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F9BFB489-2B81-4C5F-94C6-197528BB56D0}" type="slidenum">
              <a:rPr lang="ru-RU"/>
              <a:pPr/>
              <a:t>12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9047" y="994113"/>
            <a:ext cx="88725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	Фонд оплаты труда (</a:t>
            </a:r>
            <a:r>
              <a:rPr lang="ru-RU" sz="2000" b="1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по иностранцам и лицам без гражданства) </a:t>
            </a:r>
            <a:r>
              <a:rPr lang="kk-KZ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потециального </a:t>
            </a:r>
            <a:r>
              <a:rPr lang="kk-KZ" sz="2000" b="1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поставщика отражается  в строке </a:t>
            </a:r>
            <a:r>
              <a:rPr lang="kk-KZ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(</a:t>
            </a:r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2</a:t>
            </a:r>
            <a:r>
              <a:rPr lang="kk-KZ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10</a:t>
            </a:r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.0</a:t>
            </a:r>
            <a:r>
              <a:rPr lang="kk-KZ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0</a:t>
            </a:r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.00</a:t>
            </a:r>
            <a:r>
              <a:rPr lang="en-US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1</a:t>
            </a:r>
            <a:r>
              <a:rPr lang="kk-KZ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.</a:t>
            </a:r>
            <a:r>
              <a:rPr lang="en-US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IV</a:t>
            </a:r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)</a:t>
            </a:r>
            <a:endParaRPr lang="ru-RU" sz="2000" b="1" dirty="0">
              <a:solidFill>
                <a:srgbClr val="4472C4">
                  <a:lumMod val="75000"/>
                </a:srgb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2209799" y="1797249"/>
            <a:ext cx="6296026" cy="4737174"/>
            <a:chOff x="2209799" y="1797249"/>
            <a:chExt cx="6296026" cy="4737174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2209799" y="1797249"/>
              <a:ext cx="6096001" cy="4737174"/>
              <a:chOff x="2209799" y="1797249"/>
              <a:chExt cx="6096001" cy="4737174"/>
            </a:xfrm>
          </p:grpSpPr>
          <p:pic>
            <p:nvPicPr>
              <p:cNvPr id="8195" name="Picture 3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354" t="37622" r="26553" b="18041"/>
              <a:stretch/>
            </p:blipFill>
            <p:spPr bwMode="auto">
              <a:xfrm>
                <a:off x="2209799" y="1797249"/>
                <a:ext cx="6096001" cy="47371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2209799" y="4591050"/>
                <a:ext cx="257176" cy="3429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6" name="Прямая со стрелкой 5"/>
            <p:cNvCxnSpPr/>
            <p:nvPr/>
          </p:nvCxnSpPr>
          <p:spPr>
            <a:xfrm flipH="1">
              <a:off x="7981951" y="4667250"/>
              <a:ext cx="523874" cy="1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2463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-4316" y="-18891"/>
            <a:ext cx="9910316" cy="662877"/>
            <a:chOff x="-8633" y="233071"/>
            <a:chExt cx="9910316" cy="662877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9" name="Прямоугольник 28">
              <a:extLst>
                <a:ext uri="{FF2B5EF4-FFF2-40B4-BE49-F238E27FC236}">
                  <a16:creationId xmlns="" xmlns:a16="http://schemas.microsoft.com/office/drawing/2014/main" id="{93DE2FC7-DEA5-4BDC-815F-23397F9DCE81}"/>
                </a:ext>
              </a:extLst>
            </p:cNvPr>
            <p:cNvSpPr/>
            <p:nvPr/>
          </p:nvSpPr>
          <p:spPr>
            <a:xfrm>
              <a:off x="-8633" y="233072"/>
              <a:ext cx="9906001" cy="65455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11" tIns="45601" rIns="91211" bIns="45601" rtlCol="0" anchor="ctr"/>
            <a:lstStyle/>
            <a:p>
              <a:pPr algn="ctr" defTabSz="912118"/>
              <a:endParaRPr lang="x-none">
                <a:solidFill>
                  <a:srgbClr val="4472C4">
                    <a:lumMod val="50000"/>
                  </a:srgb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4534" y="233071"/>
              <a:ext cx="8775458" cy="662877"/>
            </a:xfrm>
            <a:prstGeom prst="rect">
              <a:avLst/>
            </a:prstGeom>
            <a:grpFill/>
          </p:spPr>
          <p:txBody>
            <a:bodyPr wrap="square" lIns="77345" tIns="38673" rIns="77345" bIns="38673" rtlCol="0">
              <a:spAutoFit/>
            </a:bodyPr>
            <a:lstStyle/>
            <a:p>
              <a:pPr algn="ctr" defTabSz="912118"/>
              <a:r>
                <a:rPr lang="kk-KZ" sz="1400" dirty="0" smtClean="0"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lang="kk-KZ" sz="14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ru-RU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Рассмотрение обращений по изменениям в показателях финансовой устойчивости</a:t>
              </a:r>
              <a:endParaRPr lang="ru-RU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1" name="Стрелка: пятиугольник 48">
              <a:extLst>
                <a:ext uri="{FF2B5EF4-FFF2-40B4-BE49-F238E27FC236}">
                  <a16:creationId xmlns="" xmlns:a16="http://schemas.microsoft.com/office/drawing/2014/main" id="{4BD607D1-BB4B-4BFA-86ED-11C52D3E7023}"/>
                </a:ext>
              </a:extLst>
            </p:cNvPr>
            <p:cNvSpPr/>
            <p:nvPr/>
          </p:nvSpPr>
          <p:spPr>
            <a:xfrm rot="10800000">
              <a:off x="9187036" y="233072"/>
              <a:ext cx="714647" cy="654559"/>
            </a:xfrm>
            <a:prstGeom prst="homePlate">
              <a:avLst>
                <a:gd name="adj" fmla="val 244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8804" tIns="49403" rIns="98804" bIns="49403" rtlCol="0" anchor="ctr"/>
            <a:lstStyle/>
            <a:p>
              <a:pPr algn="ctr" defTabSz="494024"/>
              <a:endParaRPr lang="kk-KZ" sz="1400" dirty="0">
                <a:solidFill>
                  <a:prstClr val="white"/>
                </a:solidFill>
              </a:endParaRPr>
            </a:p>
          </p:txBody>
        </p:sp>
      </p:grpSp>
      <p:sp>
        <p:nvSpPr>
          <p:cNvPr id="33" name="Стрелка: пятиугольник 48">
            <a:extLst>
              <a:ext uri="{FF2B5EF4-FFF2-40B4-BE49-F238E27FC236}">
                <a16:creationId xmlns="" xmlns:a16="http://schemas.microsoft.com/office/drawing/2014/main" id="{4BD607D1-BB4B-4BFA-86ED-11C52D3E7023}"/>
              </a:ext>
            </a:extLst>
          </p:cNvPr>
          <p:cNvSpPr/>
          <p:nvPr/>
        </p:nvSpPr>
        <p:spPr>
          <a:xfrm rot="10800000">
            <a:off x="9220600" y="-18891"/>
            <a:ext cx="714647" cy="654560"/>
          </a:xfrm>
          <a:prstGeom prst="homePlate">
            <a:avLst>
              <a:gd name="adj" fmla="val 24468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861" tIns="49431" rIns="98861" bIns="49431" rtlCol="0" anchor="ctr"/>
          <a:lstStyle/>
          <a:p>
            <a:pPr algn="ctr" defTabSz="494305"/>
            <a:endParaRPr lang="kk-KZ" sz="1400" dirty="0">
              <a:solidFill>
                <a:prstClr val="white"/>
              </a:solidFill>
            </a:endParaRPr>
          </a:p>
        </p:txBody>
      </p:sp>
      <p:sp>
        <p:nvSpPr>
          <p:cNvPr id="34" name="Номер слайда 7">
            <a:extLst>
              <a:ext uri="{FF2B5EF4-FFF2-40B4-BE49-F238E27FC236}">
                <a16:creationId xmlns="" xmlns:a16="http://schemas.microsoft.com/office/drawing/2014/main" id="{6E936BFD-4ADC-49E7-93F6-1402B9E58D44}"/>
              </a:ext>
            </a:extLst>
          </p:cNvPr>
          <p:cNvSpPr txBox="1">
            <a:spLocks/>
          </p:cNvSpPr>
          <p:nvPr/>
        </p:nvSpPr>
        <p:spPr>
          <a:xfrm>
            <a:off x="9364238" y="59684"/>
            <a:ext cx="537447" cy="36512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262" tIns="45628" rIns="91262" bIns="45628" rtlCol="0" anchor="ctr"/>
          <a:lstStyle>
            <a:defPPr>
              <a:defRPr lang="ru-RU"/>
            </a:defPPr>
            <a:lvl1pPr algn="r">
              <a:defRPr sz="2000" b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F9BFB489-2B81-4C5F-94C6-197528BB56D0}" type="slidenum">
              <a:rPr lang="ru-RU"/>
              <a:pPr/>
              <a:t>13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9047" y="994113"/>
            <a:ext cx="88725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	</a:t>
            </a:r>
            <a:endParaRPr lang="ru-RU" sz="2000" b="1" dirty="0">
              <a:solidFill>
                <a:srgbClr val="4472C4">
                  <a:lumMod val="75000"/>
                </a:srgbClr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2025" y="1035756"/>
            <a:ext cx="82585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cs typeface="Times New Roman" pitchFamily="18" charset="0"/>
              </a:rPr>
              <a:t>Обращения юридических и физических рассматриваются в соответствии с законом Республики Казахстан  «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cs typeface="Times New Roman" pitchFamily="18" charset="0"/>
              </a:rPr>
              <a:t>О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cs typeface="Times New Roman" pitchFamily="18" charset="0"/>
              </a:rPr>
              <a:t>порядке рассмотрения обращений физических и юридических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cs typeface="Times New Roman" pitchFamily="18" charset="0"/>
              </a:rPr>
              <a:t>лиц»,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cs typeface="Times New Roman" pitchFamily="18" charset="0"/>
              </a:rPr>
              <a:t>контактные номера телефонов в разрезе Департаментов государственных доходов.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 Narrow" pitchFamily="34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637441"/>
              </p:ext>
            </p:extLst>
          </p:nvPr>
        </p:nvGraphicFramePr>
        <p:xfrm>
          <a:off x="1028700" y="2236080"/>
          <a:ext cx="8075807" cy="42599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4366"/>
                <a:gridCol w="2392205"/>
                <a:gridCol w="2646694"/>
                <a:gridCol w="2222542"/>
              </a:tblGrid>
              <a:tr h="2669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 п/п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Регион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Должность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Номера телефонов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</a:tr>
              <a:tr h="234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effectLst/>
                        </a:rPr>
                        <a:t>Акмолинская</a:t>
                      </a:r>
                      <a:r>
                        <a:rPr lang="ru-RU" sz="1000" dirty="0">
                          <a:effectLst/>
                        </a:rPr>
                        <a:t> область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Управление камерального мониторинга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8(7162) 72-11-58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</a:tr>
              <a:tr h="234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Актюбинская область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Управление камерального мониторинга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 (7132) </a:t>
                      </a:r>
                      <a:r>
                        <a:rPr lang="ru-RU" sz="1000" dirty="0" smtClean="0">
                          <a:effectLst/>
                        </a:rPr>
                        <a:t>97-21-77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/>
                </a:tc>
              </a:tr>
              <a:tr h="234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effectLst/>
                        </a:rPr>
                        <a:t>Алматинская</a:t>
                      </a:r>
                      <a:r>
                        <a:rPr lang="ru-RU" sz="1000" dirty="0">
                          <a:effectLst/>
                        </a:rPr>
                        <a:t> область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Управление камерального мониторинга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8(7282)24-05-30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/>
                </a:tc>
              </a:tr>
              <a:tr h="234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Атырауская область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Управление камерального мониторинга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8(7122) 31-84-45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/>
                </a:tc>
              </a:tr>
              <a:tr h="234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Восточно-Казахстанская область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Управление камерального мониторинга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8(7232)24-91-51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</a:tr>
              <a:tr h="234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Жамбылская область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Управление камерального мониторинга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8(7262) 45-21-70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</a:tr>
              <a:tr h="234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Западно-Казахстанская область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Управление камерального мониторинга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8(7112)24-19-28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/>
                </a:tc>
              </a:tr>
              <a:tr h="234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Карагандинская область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Управление камерального мониторинга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8(7212)50-39-61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</a:tr>
              <a:tr h="234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Кызылординская область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Управление камерального мониторинга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8(7242)23-10-99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</a:tr>
              <a:tr h="234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Костанайская область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Управление камерального мониторинга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 (7142) 53-73-88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/>
                </a:tc>
              </a:tr>
              <a:tr h="234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Мангистауская область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Управление камерального мониторинга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8(7292)30-13-10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</a:tr>
              <a:tr h="234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Павлодарская область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Управление камерального мониторинга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8(7182) 32-20-96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/>
                </a:tc>
              </a:tr>
              <a:tr h="234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Северо-Казахстанская область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Управление камерального мониторинга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8(7152) 50-00-75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</a:tr>
              <a:tr h="234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Туркестанская область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Управление камерального мониторинга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8(72533) 2-58-07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/>
                </a:tc>
              </a:tr>
              <a:tr h="234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г.Шымкент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Управление камерального мониторинга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8-7252-35-36-89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/>
                </a:tc>
              </a:tr>
              <a:tr h="234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г. Алматы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Управление камерального мониторинга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8(7272)67-69-47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</a:tr>
              <a:tr h="234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г.Нур-Султан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Управление камерального мониторинга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8(7172)77-31-07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74" marR="42674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387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>
            <a:off x="1342382" y="4874120"/>
            <a:ext cx="2437183" cy="147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>
            <a:off x="6193132" y="4874119"/>
            <a:ext cx="2437183" cy="147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 flipV="1">
            <a:off x="1311152" y="1369516"/>
            <a:ext cx="2437183" cy="147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右箭头 4"/>
          <p:cNvSpPr/>
          <p:nvPr/>
        </p:nvSpPr>
        <p:spPr>
          <a:xfrm rot="2510246">
            <a:off x="2626643" y="946103"/>
            <a:ext cx="2243387" cy="1455537"/>
          </a:xfrm>
          <a:custGeom>
            <a:avLst/>
            <a:gdLst>
              <a:gd name="connsiteX0" fmla="*/ 0 w 1475967"/>
              <a:gd name="connsiteY0" fmla="*/ 363884 h 1455537"/>
              <a:gd name="connsiteX1" fmla="*/ 748199 w 1475967"/>
              <a:gd name="connsiteY1" fmla="*/ 363884 h 1455537"/>
              <a:gd name="connsiteX2" fmla="*/ 748199 w 1475967"/>
              <a:gd name="connsiteY2" fmla="*/ 0 h 1455537"/>
              <a:gd name="connsiteX3" fmla="*/ 1475967 w 1475967"/>
              <a:gd name="connsiteY3" fmla="*/ 727769 h 1455537"/>
              <a:gd name="connsiteX4" fmla="*/ 748199 w 1475967"/>
              <a:gd name="connsiteY4" fmla="*/ 1455537 h 1455537"/>
              <a:gd name="connsiteX5" fmla="*/ 748199 w 1475967"/>
              <a:gd name="connsiteY5" fmla="*/ 1091653 h 1455537"/>
              <a:gd name="connsiteX6" fmla="*/ 0 w 1475967"/>
              <a:gd name="connsiteY6" fmla="*/ 1091653 h 1455537"/>
              <a:gd name="connsiteX7" fmla="*/ 0 w 1475967"/>
              <a:gd name="connsiteY7" fmla="*/ 363884 h 1455537"/>
              <a:gd name="connsiteX0" fmla="*/ 762655 w 2238622"/>
              <a:gd name="connsiteY0" fmla="*/ 363884 h 1455537"/>
              <a:gd name="connsiteX1" fmla="*/ 1510854 w 2238622"/>
              <a:gd name="connsiteY1" fmla="*/ 363884 h 1455537"/>
              <a:gd name="connsiteX2" fmla="*/ 1510854 w 2238622"/>
              <a:gd name="connsiteY2" fmla="*/ 0 h 1455537"/>
              <a:gd name="connsiteX3" fmla="*/ 2238622 w 2238622"/>
              <a:gd name="connsiteY3" fmla="*/ 727769 h 1455537"/>
              <a:gd name="connsiteX4" fmla="*/ 1510854 w 2238622"/>
              <a:gd name="connsiteY4" fmla="*/ 1455537 h 1455537"/>
              <a:gd name="connsiteX5" fmla="*/ 1510854 w 2238622"/>
              <a:gd name="connsiteY5" fmla="*/ 1091653 h 1455537"/>
              <a:gd name="connsiteX6" fmla="*/ 0 w 2238622"/>
              <a:gd name="connsiteY6" fmla="*/ 1058508 h 1455537"/>
              <a:gd name="connsiteX7" fmla="*/ 762655 w 2238622"/>
              <a:gd name="connsiteY7" fmla="*/ 363884 h 1455537"/>
              <a:gd name="connsiteX0" fmla="*/ 767420 w 2243387"/>
              <a:gd name="connsiteY0" fmla="*/ 363884 h 1455537"/>
              <a:gd name="connsiteX1" fmla="*/ 1515619 w 2243387"/>
              <a:gd name="connsiteY1" fmla="*/ 363884 h 1455537"/>
              <a:gd name="connsiteX2" fmla="*/ 1515619 w 2243387"/>
              <a:gd name="connsiteY2" fmla="*/ 0 h 1455537"/>
              <a:gd name="connsiteX3" fmla="*/ 2243387 w 2243387"/>
              <a:gd name="connsiteY3" fmla="*/ 727769 h 1455537"/>
              <a:gd name="connsiteX4" fmla="*/ 1515619 w 2243387"/>
              <a:gd name="connsiteY4" fmla="*/ 1455537 h 1455537"/>
              <a:gd name="connsiteX5" fmla="*/ 1515619 w 2243387"/>
              <a:gd name="connsiteY5" fmla="*/ 1091653 h 1455537"/>
              <a:gd name="connsiteX6" fmla="*/ 0 w 2243387"/>
              <a:gd name="connsiteY6" fmla="*/ 1053186 h 1455537"/>
              <a:gd name="connsiteX7" fmla="*/ 767420 w 2243387"/>
              <a:gd name="connsiteY7" fmla="*/ 363884 h 1455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43387" h="1455537">
                <a:moveTo>
                  <a:pt x="767420" y="363884"/>
                </a:moveTo>
                <a:lnTo>
                  <a:pt x="1515619" y="363884"/>
                </a:lnTo>
                <a:lnTo>
                  <a:pt x="1515619" y="0"/>
                </a:lnTo>
                <a:lnTo>
                  <a:pt x="2243387" y="727769"/>
                </a:lnTo>
                <a:lnTo>
                  <a:pt x="1515619" y="1455537"/>
                </a:lnTo>
                <a:lnTo>
                  <a:pt x="1515619" y="1091653"/>
                </a:lnTo>
                <a:lnTo>
                  <a:pt x="0" y="1053186"/>
                </a:lnTo>
                <a:lnTo>
                  <a:pt x="767420" y="363884"/>
                </a:ln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右箭头 4"/>
          <p:cNvSpPr/>
          <p:nvPr/>
        </p:nvSpPr>
        <p:spPr>
          <a:xfrm rot="19089754" flipH="1">
            <a:off x="4968887" y="946104"/>
            <a:ext cx="2243387" cy="1455537"/>
          </a:xfrm>
          <a:custGeom>
            <a:avLst/>
            <a:gdLst>
              <a:gd name="connsiteX0" fmla="*/ 0 w 1475967"/>
              <a:gd name="connsiteY0" fmla="*/ 363884 h 1455537"/>
              <a:gd name="connsiteX1" fmla="*/ 748199 w 1475967"/>
              <a:gd name="connsiteY1" fmla="*/ 363884 h 1455537"/>
              <a:gd name="connsiteX2" fmla="*/ 748199 w 1475967"/>
              <a:gd name="connsiteY2" fmla="*/ 0 h 1455537"/>
              <a:gd name="connsiteX3" fmla="*/ 1475967 w 1475967"/>
              <a:gd name="connsiteY3" fmla="*/ 727769 h 1455537"/>
              <a:gd name="connsiteX4" fmla="*/ 748199 w 1475967"/>
              <a:gd name="connsiteY4" fmla="*/ 1455537 h 1455537"/>
              <a:gd name="connsiteX5" fmla="*/ 748199 w 1475967"/>
              <a:gd name="connsiteY5" fmla="*/ 1091653 h 1455537"/>
              <a:gd name="connsiteX6" fmla="*/ 0 w 1475967"/>
              <a:gd name="connsiteY6" fmla="*/ 1091653 h 1455537"/>
              <a:gd name="connsiteX7" fmla="*/ 0 w 1475967"/>
              <a:gd name="connsiteY7" fmla="*/ 363884 h 1455537"/>
              <a:gd name="connsiteX0" fmla="*/ 762655 w 2238622"/>
              <a:gd name="connsiteY0" fmla="*/ 363884 h 1455537"/>
              <a:gd name="connsiteX1" fmla="*/ 1510854 w 2238622"/>
              <a:gd name="connsiteY1" fmla="*/ 363884 h 1455537"/>
              <a:gd name="connsiteX2" fmla="*/ 1510854 w 2238622"/>
              <a:gd name="connsiteY2" fmla="*/ 0 h 1455537"/>
              <a:gd name="connsiteX3" fmla="*/ 2238622 w 2238622"/>
              <a:gd name="connsiteY3" fmla="*/ 727769 h 1455537"/>
              <a:gd name="connsiteX4" fmla="*/ 1510854 w 2238622"/>
              <a:gd name="connsiteY4" fmla="*/ 1455537 h 1455537"/>
              <a:gd name="connsiteX5" fmla="*/ 1510854 w 2238622"/>
              <a:gd name="connsiteY5" fmla="*/ 1091653 h 1455537"/>
              <a:gd name="connsiteX6" fmla="*/ 0 w 2238622"/>
              <a:gd name="connsiteY6" fmla="*/ 1058508 h 1455537"/>
              <a:gd name="connsiteX7" fmla="*/ 762655 w 2238622"/>
              <a:gd name="connsiteY7" fmla="*/ 363884 h 1455537"/>
              <a:gd name="connsiteX0" fmla="*/ 767420 w 2243387"/>
              <a:gd name="connsiteY0" fmla="*/ 363884 h 1455537"/>
              <a:gd name="connsiteX1" fmla="*/ 1515619 w 2243387"/>
              <a:gd name="connsiteY1" fmla="*/ 363884 h 1455537"/>
              <a:gd name="connsiteX2" fmla="*/ 1515619 w 2243387"/>
              <a:gd name="connsiteY2" fmla="*/ 0 h 1455537"/>
              <a:gd name="connsiteX3" fmla="*/ 2243387 w 2243387"/>
              <a:gd name="connsiteY3" fmla="*/ 727769 h 1455537"/>
              <a:gd name="connsiteX4" fmla="*/ 1515619 w 2243387"/>
              <a:gd name="connsiteY4" fmla="*/ 1455537 h 1455537"/>
              <a:gd name="connsiteX5" fmla="*/ 1515619 w 2243387"/>
              <a:gd name="connsiteY5" fmla="*/ 1091653 h 1455537"/>
              <a:gd name="connsiteX6" fmla="*/ 0 w 2243387"/>
              <a:gd name="connsiteY6" fmla="*/ 1053186 h 1455537"/>
              <a:gd name="connsiteX7" fmla="*/ 767420 w 2243387"/>
              <a:gd name="connsiteY7" fmla="*/ 363884 h 1455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43387" h="1455537">
                <a:moveTo>
                  <a:pt x="767420" y="363884"/>
                </a:moveTo>
                <a:lnTo>
                  <a:pt x="1515619" y="363884"/>
                </a:lnTo>
                <a:lnTo>
                  <a:pt x="1515619" y="0"/>
                </a:lnTo>
                <a:lnTo>
                  <a:pt x="2243387" y="727769"/>
                </a:lnTo>
                <a:lnTo>
                  <a:pt x="1515619" y="1455537"/>
                </a:lnTo>
                <a:lnTo>
                  <a:pt x="1515619" y="1091653"/>
                </a:lnTo>
                <a:lnTo>
                  <a:pt x="0" y="1053186"/>
                </a:lnTo>
                <a:lnTo>
                  <a:pt x="767420" y="363884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右箭头 4"/>
          <p:cNvSpPr/>
          <p:nvPr/>
        </p:nvSpPr>
        <p:spPr>
          <a:xfrm rot="19089754" flipV="1">
            <a:off x="2540918" y="3978570"/>
            <a:ext cx="2243387" cy="1455537"/>
          </a:xfrm>
          <a:custGeom>
            <a:avLst/>
            <a:gdLst>
              <a:gd name="connsiteX0" fmla="*/ 0 w 1475967"/>
              <a:gd name="connsiteY0" fmla="*/ 363884 h 1455537"/>
              <a:gd name="connsiteX1" fmla="*/ 748199 w 1475967"/>
              <a:gd name="connsiteY1" fmla="*/ 363884 h 1455537"/>
              <a:gd name="connsiteX2" fmla="*/ 748199 w 1475967"/>
              <a:gd name="connsiteY2" fmla="*/ 0 h 1455537"/>
              <a:gd name="connsiteX3" fmla="*/ 1475967 w 1475967"/>
              <a:gd name="connsiteY3" fmla="*/ 727769 h 1455537"/>
              <a:gd name="connsiteX4" fmla="*/ 748199 w 1475967"/>
              <a:gd name="connsiteY4" fmla="*/ 1455537 h 1455537"/>
              <a:gd name="connsiteX5" fmla="*/ 748199 w 1475967"/>
              <a:gd name="connsiteY5" fmla="*/ 1091653 h 1455537"/>
              <a:gd name="connsiteX6" fmla="*/ 0 w 1475967"/>
              <a:gd name="connsiteY6" fmla="*/ 1091653 h 1455537"/>
              <a:gd name="connsiteX7" fmla="*/ 0 w 1475967"/>
              <a:gd name="connsiteY7" fmla="*/ 363884 h 1455537"/>
              <a:gd name="connsiteX0" fmla="*/ 762655 w 2238622"/>
              <a:gd name="connsiteY0" fmla="*/ 363884 h 1455537"/>
              <a:gd name="connsiteX1" fmla="*/ 1510854 w 2238622"/>
              <a:gd name="connsiteY1" fmla="*/ 363884 h 1455537"/>
              <a:gd name="connsiteX2" fmla="*/ 1510854 w 2238622"/>
              <a:gd name="connsiteY2" fmla="*/ 0 h 1455537"/>
              <a:gd name="connsiteX3" fmla="*/ 2238622 w 2238622"/>
              <a:gd name="connsiteY3" fmla="*/ 727769 h 1455537"/>
              <a:gd name="connsiteX4" fmla="*/ 1510854 w 2238622"/>
              <a:gd name="connsiteY4" fmla="*/ 1455537 h 1455537"/>
              <a:gd name="connsiteX5" fmla="*/ 1510854 w 2238622"/>
              <a:gd name="connsiteY5" fmla="*/ 1091653 h 1455537"/>
              <a:gd name="connsiteX6" fmla="*/ 0 w 2238622"/>
              <a:gd name="connsiteY6" fmla="*/ 1058508 h 1455537"/>
              <a:gd name="connsiteX7" fmla="*/ 762655 w 2238622"/>
              <a:gd name="connsiteY7" fmla="*/ 363884 h 1455537"/>
              <a:gd name="connsiteX0" fmla="*/ 767420 w 2243387"/>
              <a:gd name="connsiteY0" fmla="*/ 363884 h 1455537"/>
              <a:gd name="connsiteX1" fmla="*/ 1515619 w 2243387"/>
              <a:gd name="connsiteY1" fmla="*/ 363884 h 1455537"/>
              <a:gd name="connsiteX2" fmla="*/ 1515619 w 2243387"/>
              <a:gd name="connsiteY2" fmla="*/ 0 h 1455537"/>
              <a:gd name="connsiteX3" fmla="*/ 2243387 w 2243387"/>
              <a:gd name="connsiteY3" fmla="*/ 727769 h 1455537"/>
              <a:gd name="connsiteX4" fmla="*/ 1515619 w 2243387"/>
              <a:gd name="connsiteY4" fmla="*/ 1455537 h 1455537"/>
              <a:gd name="connsiteX5" fmla="*/ 1515619 w 2243387"/>
              <a:gd name="connsiteY5" fmla="*/ 1091653 h 1455537"/>
              <a:gd name="connsiteX6" fmla="*/ 0 w 2243387"/>
              <a:gd name="connsiteY6" fmla="*/ 1053186 h 1455537"/>
              <a:gd name="connsiteX7" fmla="*/ 767420 w 2243387"/>
              <a:gd name="connsiteY7" fmla="*/ 363884 h 1455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43387" h="1455537">
                <a:moveTo>
                  <a:pt x="767420" y="363884"/>
                </a:moveTo>
                <a:lnTo>
                  <a:pt x="1515619" y="363884"/>
                </a:lnTo>
                <a:lnTo>
                  <a:pt x="1515619" y="0"/>
                </a:lnTo>
                <a:lnTo>
                  <a:pt x="2243387" y="727769"/>
                </a:lnTo>
                <a:lnTo>
                  <a:pt x="1515619" y="1455537"/>
                </a:lnTo>
                <a:lnTo>
                  <a:pt x="1515619" y="1091653"/>
                </a:lnTo>
                <a:lnTo>
                  <a:pt x="0" y="1053186"/>
                </a:lnTo>
                <a:lnTo>
                  <a:pt x="767420" y="363884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65000"/>
                  <a:lumOff val="35000"/>
                  <a:shade val="30000"/>
                  <a:satMod val="115000"/>
                </a:schemeClr>
              </a:gs>
              <a:gs pos="50000">
                <a:schemeClr val="tx1">
                  <a:lumMod val="65000"/>
                  <a:lumOff val="35000"/>
                  <a:shade val="67500"/>
                  <a:satMod val="115000"/>
                </a:schemeClr>
              </a:gs>
              <a:gs pos="100000">
                <a:schemeClr val="tx1">
                  <a:lumMod val="65000"/>
                  <a:lumOff val="3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右箭头 4"/>
          <p:cNvSpPr/>
          <p:nvPr/>
        </p:nvSpPr>
        <p:spPr>
          <a:xfrm rot="2510246" flipH="1" flipV="1">
            <a:off x="5158734" y="3978568"/>
            <a:ext cx="2243387" cy="1455537"/>
          </a:xfrm>
          <a:custGeom>
            <a:avLst/>
            <a:gdLst>
              <a:gd name="connsiteX0" fmla="*/ 0 w 1475967"/>
              <a:gd name="connsiteY0" fmla="*/ 363884 h 1455537"/>
              <a:gd name="connsiteX1" fmla="*/ 748199 w 1475967"/>
              <a:gd name="connsiteY1" fmla="*/ 363884 h 1455537"/>
              <a:gd name="connsiteX2" fmla="*/ 748199 w 1475967"/>
              <a:gd name="connsiteY2" fmla="*/ 0 h 1455537"/>
              <a:gd name="connsiteX3" fmla="*/ 1475967 w 1475967"/>
              <a:gd name="connsiteY3" fmla="*/ 727769 h 1455537"/>
              <a:gd name="connsiteX4" fmla="*/ 748199 w 1475967"/>
              <a:gd name="connsiteY4" fmla="*/ 1455537 h 1455537"/>
              <a:gd name="connsiteX5" fmla="*/ 748199 w 1475967"/>
              <a:gd name="connsiteY5" fmla="*/ 1091653 h 1455537"/>
              <a:gd name="connsiteX6" fmla="*/ 0 w 1475967"/>
              <a:gd name="connsiteY6" fmla="*/ 1091653 h 1455537"/>
              <a:gd name="connsiteX7" fmla="*/ 0 w 1475967"/>
              <a:gd name="connsiteY7" fmla="*/ 363884 h 1455537"/>
              <a:gd name="connsiteX0" fmla="*/ 762655 w 2238622"/>
              <a:gd name="connsiteY0" fmla="*/ 363884 h 1455537"/>
              <a:gd name="connsiteX1" fmla="*/ 1510854 w 2238622"/>
              <a:gd name="connsiteY1" fmla="*/ 363884 h 1455537"/>
              <a:gd name="connsiteX2" fmla="*/ 1510854 w 2238622"/>
              <a:gd name="connsiteY2" fmla="*/ 0 h 1455537"/>
              <a:gd name="connsiteX3" fmla="*/ 2238622 w 2238622"/>
              <a:gd name="connsiteY3" fmla="*/ 727769 h 1455537"/>
              <a:gd name="connsiteX4" fmla="*/ 1510854 w 2238622"/>
              <a:gd name="connsiteY4" fmla="*/ 1455537 h 1455537"/>
              <a:gd name="connsiteX5" fmla="*/ 1510854 w 2238622"/>
              <a:gd name="connsiteY5" fmla="*/ 1091653 h 1455537"/>
              <a:gd name="connsiteX6" fmla="*/ 0 w 2238622"/>
              <a:gd name="connsiteY6" fmla="*/ 1058508 h 1455537"/>
              <a:gd name="connsiteX7" fmla="*/ 762655 w 2238622"/>
              <a:gd name="connsiteY7" fmla="*/ 363884 h 1455537"/>
              <a:gd name="connsiteX0" fmla="*/ 767420 w 2243387"/>
              <a:gd name="connsiteY0" fmla="*/ 363884 h 1455537"/>
              <a:gd name="connsiteX1" fmla="*/ 1515619 w 2243387"/>
              <a:gd name="connsiteY1" fmla="*/ 363884 h 1455537"/>
              <a:gd name="connsiteX2" fmla="*/ 1515619 w 2243387"/>
              <a:gd name="connsiteY2" fmla="*/ 0 h 1455537"/>
              <a:gd name="connsiteX3" fmla="*/ 2243387 w 2243387"/>
              <a:gd name="connsiteY3" fmla="*/ 727769 h 1455537"/>
              <a:gd name="connsiteX4" fmla="*/ 1515619 w 2243387"/>
              <a:gd name="connsiteY4" fmla="*/ 1455537 h 1455537"/>
              <a:gd name="connsiteX5" fmla="*/ 1515619 w 2243387"/>
              <a:gd name="connsiteY5" fmla="*/ 1091653 h 1455537"/>
              <a:gd name="connsiteX6" fmla="*/ 0 w 2243387"/>
              <a:gd name="connsiteY6" fmla="*/ 1053186 h 1455537"/>
              <a:gd name="connsiteX7" fmla="*/ 767420 w 2243387"/>
              <a:gd name="connsiteY7" fmla="*/ 363884 h 1455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43387" h="1455537">
                <a:moveTo>
                  <a:pt x="767420" y="363884"/>
                </a:moveTo>
                <a:lnTo>
                  <a:pt x="1515619" y="363884"/>
                </a:lnTo>
                <a:lnTo>
                  <a:pt x="1515619" y="0"/>
                </a:lnTo>
                <a:lnTo>
                  <a:pt x="2243387" y="727769"/>
                </a:lnTo>
                <a:lnTo>
                  <a:pt x="1515619" y="1455537"/>
                </a:lnTo>
                <a:lnTo>
                  <a:pt x="1515619" y="1091653"/>
                </a:lnTo>
                <a:lnTo>
                  <a:pt x="0" y="1053186"/>
                </a:lnTo>
                <a:lnTo>
                  <a:pt x="767420" y="363884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50000"/>
                  <a:shade val="30000"/>
                  <a:satMod val="115000"/>
                </a:schemeClr>
              </a:gs>
              <a:gs pos="50000">
                <a:schemeClr val="accent5">
                  <a:lumMod val="50000"/>
                  <a:shade val="67500"/>
                  <a:satMod val="115000"/>
                </a:schemeClr>
              </a:gs>
              <a:gs pos="100000">
                <a:schemeClr val="accent5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饼形 6"/>
          <p:cNvSpPr/>
          <p:nvPr/>
        </p:nvSpPr>
        <p:spPr>
          <a:xfrm rot="18000000">
            <a:off x="2509367" y="1003191"/>
            <a:ext cx="1118976" cy="1029715"/>
          </a:xfrm>
          <a:prstGeom prst="pie">
            <a:avLst>
              <a:gd name="adj1" fmla="val 14391128"/>
              <a:gd name="adj2" fmla="val 16989792"/>
            </a:avLst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饼形 10"/>
          <p:cNvSpPr/>
          <p:nvPr/>
        </p:nvSpPr>
        <p:spPr>
          <a:xfrm rot="3600000" flipH="1">
            <a:off x="6190040" y="1025662"/>
            <a:ext cx="1118976" cy="1029715"/>
          </a:xfrm>
          <a:prstGeom prst="pie">
            <a:avLst>
              <a:gd name="adj1" fmla="val 14391128"/>
              <a:gd name="adj2" fmla="val 16989792"/>
            </a:avLst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饼形 13"/>
          <p:cNvSpPr/>
          <p:nvPr/>
        </p:nvSpPr>
        <p:spPr>
          <a:xfrm rot="3600000" flipV="1">
            <a:off x="2463223" y="4359263"/>
            <a:ext cx="1118976" cy="1029715"/>
          </a:xfrm>
          <a:prstGeom prst="pie">
            <a:avLst>
              <a:gd name="adj1" fmla="val 14391128"/>
              <a:gd name="adj2" fmla="val 16989792"/>
            </a:avLst>
          </a:prstGeom>
          <a:gradFill flip="none" rotWithShape="1">
            <a:gsLst>
              <a:gs pos="0">
                <a:schemeClr val="tx1">
                  <a:lumMod val="65000"/>
                  <a:lumOff val="35000"/>
                  <a:shade val="30000"/>
                  <a:satMod val="115000"/>
                </a:schemeClr>
              </a:gs>
              <a:gs pos="50000">
                <a:schemeClr val="tx1">
                  <a:lumMod val="65000"/>
                  <a:lumOff val="35000"/>
                  <a:shade val="67500"/>
                  <a:satMod val="115000"/>
                </a:schemeClr>
              </a:gs>
              <a:gs pos="100000">
                <a:schemeClr val="tx1">
                  <a:lumMod val="65000"/>
                  <a:lumOff val="3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饼形 16"/>
          <p:cNvSpPr/>
          <p:nvPr/>
        </p:nvSpPr>
        <p:spPr>
          <a:xfrm rot="18000000" flipH="1" flipV="1">
            <a:off x="6398938" y="4359262"/>
            <a:ext cx="1118976" cy="1029715"/>
          </a:xfrm>
          <a:prstGeom prst="pie">
            <a:avLst>
              <a:gd name="adj1" fmla="val 14391128"/>
              <a:gd name="adj2" fmla="val 16989792"/>
            </a:avLst>
          </a:prstGeom>
          <a:gradFill flip="none" rotWithShape="1">
            <a:gsLst>
              <a:gs pos="0">
                <a:schemeClr val="accent5">
                  <a:lumMod val="50000"/>
                  <a:shade val="30000"/>
                  <a:satMod val="115000"/>
                </a:schemeClr>
              </a:gs>
              <a:gs pos="50000">
                <a:schemeClr val="accent5">
                  <a:lumMod val="50000"/>
                  <a:shade val="67500"/>
                  <a:satMod val="115000"/>
                </a:schemeClr>
              </a:gs>
              <a:gs pos="100000">
                <a:schemeClr val="accent5">
                  <a:lumMod val="5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478" y="2759122"/>
            <a:ext cx="5553611" cy="917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022711" y="2918943"/>
            <a:ext cx="39357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Финансовая устойчивость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0000" flipV="1">
            <a:off x="6244116" y="1412273"/>
            <a:ext cx="2437183" cy="147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直接连接符 22"/>
          <p:cNvCxnSpPr/>
          <p:nvPr/>
        </p:nvCxnSpPr>
        <p:spPr>
          <a:xfrm>
            <a:off x="2881027" y="1171600"/>
            <a:ext cx="1336526" cy="12668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24"/>
          <p:cNvCxnSpPr/>
          <p:nvPr/>
        </p:nvCxnSpPr>
        <p:spPr>
          <a:xfrm flipH="1">
            <a:off x="5637522" y="1171600"/>
            <a:ext cx="1336526" cy="12668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25"/>
          <p:cNvCxnSpPr/>
          <p:nvPr/>
        </p:nvCxnSpPr>
        <p:spPr>
          <a:xfrm flipV="1">
            <a:off x="2785777" y="3913423"/>
            <a:ext cx="1336526" cy="12668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26"/>
          <p:cNvCxnSpPr/>
          <p:nvPr/>
        </p:nvCxnSpPr>
        <p:spPr>
          <a:xfrm flipH="1" flipV="1">
            <a:off x="5750309" y="3913423"/>
            <a:ext cx="1336526" cy="12668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958426" y="3544091"/>
            <a:ext cx="2389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Фонд оплаты труда</a:t>
            </a:r>
            <a:endParaRPr lang="zh-CN" altLang="en-US" dirty="0">
              <a:solidFill>
                <a:srgbClr val="0070C0"/>
              </a:solidFill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0611">
            <a:off x="7680013" y="4048158"/>
            <a:ext cx="1370232" cy="822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6749528" y="1620334"/>
            <a:ext cx="20991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Показатель уплаченных налогов</a:t>
            </a:r>
          </a:p>
        </p:txBody>
      </p:sp>
      <p:pic>
        <p:nvPicPr>
          <p:cNvPr id="24" name="Picture 4" descr="Картинки по запросу 3%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9" t="10932" r="20998" b="16107"/>
          <a:stretch/>
        </p:blipFill>
        <p:spPr bwMode="auto">
          <a:xfrm>
            <a:off x="8162263" y="1626849"/>
            <a:ext cx="936104" cy="95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857250" y="1560174"/>
            <a:ext cx="23432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Доходы не менее ½ части суммы гос. закупа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28181" y="3606383"/>
            <a:ext cx="2494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Основные средства</a:t>
            </a:r>
          </a:p>
        </p:txBody>
      </p:sp>
      <p:pic>
        <p:nvPicPr>
          <p:cNvPr id="27" name="Picture 8" descr="Похожее изображени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729" y="4046938"/>
            <a:ext cx="1480494" cy="82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Группа 27"/>
          <p:cNvGrpSpPr/>
          <p:nvPr/>
        </p:nvGrpSpPr>
        <p:grpSpPr>
          <a:xfrm>
            <a:off x="5882" y="0"/>
            <a:ext cx="9900118" cy="654560"/>
            <a:chOff x="5882" y="0"/>
            <a:chExt cx="9900118" cy="654560"/>
          </a:xfrm>
        </p:grpSpPr>
        <p:sp>
          <p:nvSpPr>
            <p:cNvPr id="29" name="Прямоугольник 28">
              <a:extLst>
                <a:ext uri="{FF2B5EF4-FFF2-40B4-BE49-F238E27FC236}">
                  <a16:creationId xmlns="" xmlns:a16="http://schemas.microsoft.com/office/drawing/2014/main" id="{93DE2FC7-DEA5-4BDC-815F-23397F9DCE81}"/>
                </a:ext>
              </a:extLst>
            </p:cNvPr>
            <p:cNvSpPr/>
            <p:nvPr/>
          </p:nvSpPr>
          <p:spPr>
            <a:xfrm>
              <a:off x="5882" y="7937"/>
              <a:ext cx="9900118" cy="64483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62" tIns="45628" rIns="91262" bIns="45628" rtlCol="0" anchor="ctr"/>
            <a:lstStyle/>
            <a:p>
              <a:pPr algn="just">
                <a:lnSpc>
                  <a:spcPct val="120000"/>
                </a:lnSpc>
              </a:pPr>
              <a:endParaRPr lang="ru-RU" altLang="ru-RU" sz="16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30" name="Группа 29"/>
            <p:cNvGrpSpPr/>
            <p:nvPr/>
          </p:nvGrpSpPr>
          <p:grpSpPr>
            <a:xfrm>
              <a:off x="9189497" y="0"/>
              <a:ext cx="716503" cy="654560"/>
              <a:chOff x="9201543" y="233069"/>
              <a:chExt cx="716503" cy="654560"/>
            </a:xfrm>
          </p:grpSpPr>
          <p:sp>
            <p:nvSpPr>
              <p:cNvPr id="32" name="Стрелка: пятиугольник 48">
                <a:extLst>
                  <a:ext uri="{FF2B5EF4-FFF2-40B4-BE49-F238E27FC236}">
                    <a16:creationId xmlns="" xmlns:a16="http://schemas.microsoft.com/office/drawing/2014/main" id="{4BD607D1-BB4B-4BFA-86ED-11C52D3E7023}"/>
                  </a:ext>
                </a:extLst>
              </p:cNvPr>
              <p:cNvSpPr/>
              <p:nvPr/>
            </p:nvSpPr>
            <p:spPr>
              <a:xfrm rot="10800000">
                <a:off x="9201543" y="233069"/>
                <a:ext cx="716503" cy="654560"/>
              </a:xfrm>
              <a:prstGeom prst="homePlate">
                <a:avLst>
                  <a:gd name="adj" fmla="val 24468"/>
                </a:avLst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8861" tIns="49431" rIns="98861" bIns="49431" rtlCol="0" anchor="ctr"/>
              <a:lstStyle/>
              <a:p>
                <a:pPr algn="ctr" defTabSz="494305"/>
                <a:endParaRPr lang="kk-KZ" sz="14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Номер слайда 7">
                <a:extLst>
                  <a:ext uri="{FF2B5EF4-FFF2-40B4-BE49-F238E27FC236}">
                    <a16:creationId xmlns="" xmlns:a16="http://schemas.microsoft.com/office/drawing/2014/main" id="{6E936BFD-4ADC-49E7-93F6-1402B9E58D4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462408" y="366047"/>
                <a:ext cx="322512" cy="365125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vert="horz" lIns="91262" tIns="45628" rIns="91262" bIns="45628" rtlCol="0" anchor="ctr"/>
              <a:lstStyle>
                <a:defPPr>
                  <a:defRPr lang="ru-RU"/>
                </a:defPPr>
                <a:lvl1pPr marL="0" algn="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000" b="1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2</a:t>
                </a:r>
                <a:endParaRPr lang="ru-RU" sz="2000" b="1" dirty="0">
                  <a:solidFill>
                    <a:srgbClr val="00206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287584" y="20484"/>
              <a:ext cx="8913959" cy="50917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lIns="77533" tIns="38767" rIns="77533" bIns="38767" rtlCol="0">
              <a:spAutoFit/>
            </a:bodyPr>
            <a:lstStyle/>
            <a:p>
              <a:pPr algn="ctr"/>
              <a:r>
                <a:rPr lang="ru-RU" sz="14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Финансовая </a:t>
              </a:r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устойчивость потенциального поставщика определяется веб-порталом автоматически на основании следующих сведений органов государственных </a:t>
              </a:r>
              <a:r>
                <a:rPr lang="ru-RU" sz="14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доходов</a:t>
              </a:r>
              <a:endParaRPr lang="ru-RU" sz="14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0181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5881" y="28734"/>
            <a:ext cx="9910316" cy="755210"/>
            <a:chOff x="-8633" y="233071"/>
            <a:chExt cx="9910316" cy="75521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9" name="Прямоугольник 28">
              <a:extLst>
                <a:ext uri="{FF2B5EF4-FFF2-40B4-BE49-F238E27FC236}">
                  <a16:creationId xmlns="" xmlns:a16="http://schemas.microsoft.com/office/drawing/2014/main" id="{93DE2FC7-DEA5-4BDC-815F-23397F9DCE81}"/>
                </a:ext>
              </a:extLst>
            </p:cNvPr>
            <p:cNvSpPr/>
            <p:nvPr/>
          </p:nvSpPr>
          <p:spPr>
            <a:xfrm>
              <a:off x="-8633" y="233072"/>
              <a:ext cx="9906001" cy="7552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11" tIns="45601" rIns="91211" bIns="45601" rtlCol="0" anchor="ctr"/>
            <a:lstStyle/>
            <a:p>
              <a:pPr algn="ctr" defTabSz="912118"/>
              <a:endParaRPr lang="x-none">
                <a:solidFill>
                  <a:srgbClr val="4472C4">
                    <a:lumMod val="50000"/>
                  </a:srgb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4534" y="233071"/>
              <a:ext cx="8775458" cy="755210"/>
            </a:xfrm>
            <a:prstGeom prst="rect">
              <a:avLst/>
            </a:prstGeom>
            <a:grpFill/>
          </p:spPr>
          <p:txBody>
            <a:bodyPr wrap="square" lIns="77345" tIns="38673" rIns="77345" bIns="38673" rtlCol="0">
              <a:spAutoFit/>
            </a:bodyPr>
            <a:lstStyle/>
            <a:p>
              <a:pPr algn="ctr"/>
              <a:r>
                <a:rPr lang="kk-KZ" sz="1400" dirty="0"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lang="kk-KZ" sz="1600" b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Финансовая устойчивость потенциального поставщика определяется веб-порталом автоматически на основании следующих сведений органов государственных доходов</a:t>
              </a:r>
            </a:p>
          </p:txBody>
        </p:sp>
        <p:sp>
          <p:nvSpPr>
            <p:cNvPr id="31" name="Стрелка: пятиугольник 48">
              <a:extLst>
                <a:ext uri="{FF2B5EF4-FFF2-40B4-BE49-F238E27FC236}">
                  <a16:creationId xmlns="" xmlns:a16="http://schemas.microsoft.com/office/drawing/2014/main" id="{4BD607D1-BB4B-4BFA-86ED-11C52D3E7023}"/>
                </a:ext>
              </a:extLst>
            </p:cNvPr>
            <p:cNvSpPr/>
            <p:nvPr/>
          </p:nvSpPr>
          <p:spPr>
            <a:xfrm rot="10800000">
              <a:off x="9187036" y="233072"/>
              <a:ext cx="714647" cy="654559"/>
            </a:xfrm>
            <a:prstGeom prst="homePlate">
              <a:avLst>
                <a:gd name="adj" fmla="val 244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8804" tIns="49403" rIns="98804" bIns="49403" rtlCol="0" anchor="ctr"/>
            <a:lstStyle/>
            <a:p>
              <a:pPr algn="ctr" defTabSz="494024"/>
              <a:endParaRPr lang="kk-KZ" sz="1400" dirty="0">
                <a:solidFill>
                  <a:prstClr val="white"/>
                </a:solidFill>
              </a:endParaRPr>
            </a:p>
          </p:txBody>
        </p:sp>
      </p:grpSp>
      <p:sp>
        <p:nvSpPr>
          <p:cNvPr id="33" name="Стрелка: пятиугольник 48">
            <a:extLst>
              <a:ext uri="{FF2B5EF4-FFF2-40B4-BE49-F238E27FC236}">
                <a16:creationId xmlns="" xmlns:a16="http://schemas.microsoft.com/office/drawing/2014/main" id="{4BD607D1-BB4B-4BFA-86ED-11C52D3E7023}"/>
              </a:ext>
            </a:extLst>
          </p:cNvPr>
          <p:cNvSpPr/>
          <p:nvPr/>
        </p:nvSpPr>
        <p:spPr>
          <a:xfrm rot="10800000">
            <a:off x="9201550" y="34574"/>
            <a:ext cx="714647" cy="654560"/>
          </a:xfrm>
          <a:prstGeom prst="homePlate">
            <a:avLst>
              <a:gd name="adj" fmla="val 24468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861" tIns="49431" rIns="98861" bIns="49431" rtlCol="0" anchor="ctr"/>
          <a:lstStyle/>
          <a:p>
            <a:pPr algn="ctr" defTabSz="494305"/>
            <a:endParaRPr lang="kk-KZ" sz="1400" dirty="0">
              <a:solidFill>
                <a:prstClr val="white"/>
              </a:solidFill>
            </a:endParaRPr>
          </a:p>
        </p:txBody>
      </p:sp>
      <p:sp>
        <p:nvSpPr>
          <p:cNvPr id="34" name="Номер слайда 7">
            <a:extLst>
              <a:ext uri="{FF2B5EF4-FFF2-40B4-BE49-F238E27FC236}">
                <a16:creationId xmlns="" xmlns:a16="http://schemas.microsoft.com/office/drawing/2014/main" id="{6E936BFD-4ADC-49E7-93F6-1402B9E58D44}"/>
              </a:ext>
            </a:extLst>
          </p:cNvPr>
          <p:cNvSpPr txBox="1">
            <a:spLocks/>
          </p:cNvSpPr>
          <p:nvPr/>
        </p:nvSpPr>
        <p:spPr>
          <a:xfrm>
            <a:off x="9290149" y="141446"/>
            <a:ext cx="537447" cy="36512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262" tIns="45628" rIns="91262" bIns="45628" rtlCol="0" anchor="ctr"/>
          <a:lstStyle>
            <a:defPPr>
              <a:defRPr lang="ru-RU"/>
            </a:defPPr>
            <a:lvl1pPr algn="r">
              <a:defRPr sz="2000" b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F9BFB489-2B81-4C5F-94C6-197528BB56D0}" type="slidenum">
              <a:rPr lang="ru-RU"/>
              <a:pPr/>
              <a:t>3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7648" y="1049447"/>
            <a:ext cx="9141225" cy="5373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соответствии с пунктами 446, 447 Правил осуществления государственных закупок утвержденного Приказом Министра финансов Республики Казахстан от 11 декабря 2015 года № 648 (далее-Правила), финансовая устойчивость потенциального поставщика определяется веб-порталом автоматически на основании следующих сведений органов государственных доходов:</a:t>
            </a:r>
            <a:endParaRPr lang="ru-RU" altLang="ru-RU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ru-RU" altLang="ru-RU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ru-RU" altLang="ru-RU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1) доходы (оборотные средства);</a:t>
            </a:r>
          </a:p>
          <a:p>
            <a:pPr algn="just">
              <a:lnSpc>
                <a:spcPct val="120000"/>
              </a:lnSpc>
            </a:pPr>
            <a:endParaRPr lang="ru-RU" altLang="ru-RU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2) уплаченные налоги;</a:t>
            </a:r>
          </a:p>
          <a:p>
            <a:pPr lvl="0" algn="just">
              <a:lnSpc>
                <a:spcPct val="120000"/>
              </a:lnSpc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3) основные средства;</a:t>
            </a:r>
          </a:p>
          <a:p>
            <a:pPr algn="just">
              <a:lnSpc>
                <a:spcPct val="120000"/>
              </a:lnSpc>
            </a:pPr>
            <a:endParaRPr lang="ru-RU" altLang="ru-RU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4) фонд оплаты труда.</a:t>
            </a:r>
          </a:p>
          <a:p>
            <a:pPr algn="just">
              <a:lnSpc>
                <a:spcPct val="120000"/>
              </a:lnSpc>
            </a:pPr>
            <a:endParaRPr lang="ru-RU" altLang="ru-RU" sz="1600" i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96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8366" y="17581"/>
            <a:ext cx="9912166" cy="654559"/>
            <a:chOff x="-8633" y="233072"/>
            <a:chExt cx="9912166" cy="654559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8" name="Прямоугольник 17">
              <a:extLst>
                <a:ext uri="{FF2B5EF4-FFF2-40B4-BE49-F238E27FC236}">
                  <a16:creationId xmlns="" xmlns:a16="http://schemas.microsoft.com/office/drawing/2014/main" id="{93DE2FC7-DEA5-4BDC-815F-23397F9DCE81}"/>
                </a:ext>
              </a:extLst>
            </p:cNvPr>
            <p:cNvSpPr/>
            <p:nvPr/>
          </p:nvSpPr>
          <p:spPr>
            <a:xfrm>
              <a:off x="-8633" y="233072"/>
              <a:ext cx="9906001" cy="65455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62" tIns="45628" rIns="91262" bIns="45628" rtlCol="0" anchor="ctr"/>
            <a:lstStyle/>
            <a:p>
              <a:pPr algn="ctr" defTabSz="912635"/>
              <a:endParaRPr lang="x-none">
                <a:solidFill>
                  <a:prstClr val="white"/>
                </a:solidFill>
              </a:endParaRPr>
            </a:p>
          </p:txBody>
        </p:sp>
        <p:sp>
          <p:nvSpPr>
            <p:cNvPr id="19" name="Стрелка: пятиугольник 48">
              <a:extLst>
                <a:ext uri="{FF2B5EF4-FFF2-40B4-BE49-F238E27FC236}">
                  <a16:creationId xmlns="" xmlns:a16="http://schemas.microsoft.com/office/drawing/2014/main" id="{4BD607D1-BB4B-4BFA-86ED-11C52D3E7023}"/>
                </a:ext>
              </a:extLst>
            </p:cNvPr>
            <p:cNvSpPr/>
            <p:nvPr/>
          </p:nvSpPr>
          <p:spPr>
            <a:xfrm rot="10800000">
              <a:off x="9188886" y="233072"/>
              <a:ext cx="714647" cy="646413"/>
            </a:xfrm>
            <a:prstGeom prst="homePlate">
              <a:avLst>
                <a:gd name="adj" fmla="val 244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9043" tIns="49521" rIns="99043" bIns="49521" rtlCol="0" anchor="ctr"/>
            <a:lstStyle/>
            <a:p>
              <a:pPr algn="ctr" defTabSz="495207"/>
              <a:endParaRPr lang="kk-KZ" sz="1400" dirty="0">
                <a:solidFill>
                  <a:prstClr val="white"/>
                </a:solidFill>
              </a:endParaRPr>
            </a:p>
          </p:txBody>
        </p:sp>
        <p:sp>
          <p:nvSpPr>
            <p:cNvPr id="20" name="Номер слайда 7">
              <a:extLst>
                <a:ext uri="{FF2B5EF4-FFF2-40B4-BE49-F238E27FC236}">
                  <a16:creationId xmlns="" xmlns:a16="http://schemas.microsoft.com/office/drawing/2014/main" id="{6E936BFD-4ADC-49E7-93F6-1402B9E58D44}"/>
                </a:ext>
              </a:extLst>
            </p:cNvPr>
            <p:cNvSpPr txBox="1">
              <a:spLocks/>
            </p:cNvSpPr>
            <p:nvPr/>
          </p:nvSpPr>
          <p:spPr>
            <a:xfrm>
              <a:off x="9359921" y="344861"/>
              <a:ext cx="537447" cy="365125"/>
            </a:xfrm>
            <a:prstGeom prst="rect">
              <a:avLst/>
            </a:prstGeom>
            <a:grpFill/>
          </p:spPr>
          <p:txBody>
            <a:bodyPr vert="horz" lIns="91429" tIns="45715" rIns="91429" bIns="45715" rtlCol="0" anchor="ctr"/>
            <a:lstStyle>
              <a:defPPr>
                <a:defRPr lang="ru-RU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F9BFB489-2B81-4C5F-94C6-197528BB56D0}" type="slidenum">
                <a:rPr lang="ru-RU" sz="2000" b="1">
                  <a:solidFill>
                    <a:srgbClr val="002060"/>
                  </a:solidFill>
                </a:rPr>
                <a:pPr/>
                <a:t>4</a:t>
              </a:fld>
              <a:endParaRPr lang="ru-RU" sz="2000" b="1" dirty="0">
                <a:solidFill>
                  <a:srgbClr val="00206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8146" y="323918"/>
              <a:ext cx="8913959" cy="386068"/>
            </a:xfrm>
            <a:prstGeom prst="rect">
              <a:avLst/>
            </a:prstGeom>
            <a:grpFill/>
          </p:spPr>
          <p:txBody>
            <a:bodyPr wrap="square" lIns="77533" tIns="38767" rIns="77533" bIns="38767" rtlCol="0">
              <a:spAutoFit/>
            </a:bodyPr>
            <a:lstStyle/>
            <a:p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ru-RU" sz="16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Представление дополнительной налоговой отчетности</a:t>
              </a:r>
              <a:endParaRPr lang="ru-RU" sz="16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63980" y="1116131"/>
            <a:ext cx="9620939" cy="545150"/>
          </a:xfrm>
          <a:prstGeom prst="rect">
            <a:avLst/>
          </a:prstGeom>
          <a:solidFill>
            <a:schemeClr val="bg1"/>
          </a:solidFill>
        </p:spPr>
        <p:txBody>
          <a:bodyPr wrap="square" lIns="77533" tIns="38767" rIns="77533" bIns="38767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altLang="ru-RU" sz="1400" i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lvl="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ru-RU" altLang="ru-RU" sz="16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Стрелка: пятиугольник 48">
            <a:extLst>
              <a:ext uri="{FF2B5EF4-FFF2-40B4-BE49-F238E27FC236}">
                <a16:creationId xmlns="" xmlns:a16="http://schemas.microsoft.com/office/drawing/2014/main" id="{4BD607D1-BB4B-4BFA-86ED-11C52D3E7023}"/>
              </a:ext>
            </a:extLst>
          </p:cNvPr>
          <p:cNvSpPr/>
          <p:nvPr/>
        </p:nvSpPr>
        <p:spPr>
          <a:xfrm rot="10800000">
            <a:off x="9201543" y="17581"/>
            <a:ext cx="716503" cy="654560"/>
          </a:xfrm>
          <a:prstGeom prst="homePlate">
            <a:avLst>
              <a:gd name="adj" fmla="val 24468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861" tIns="49431" rIns="98861" bIns="49431" rtlCol="0" anchor="ctr"/>
          <a:lstStyle/>
          <a:p>
            <a:pPr algn="ctr" defTabSz="494305"/>
            <a:endParaRPr lang="kk-KZ" sz="1400" dirty="0">
              <a:solidFill>
                <a:prstClr val="white"/>
              </a:solidFill>
            </a:endParaRPr>
          </a:p>
        </p:txBody>
      </p:sp>
      <p:sp>
        <p:nvSpPr>
          <p:cNvPr id="29" name="Номер слайда 7">
            <a:extLst>
              <a:ext uri="{FF2B5EF4-FFF2-40B4-BE49-F238E27FC236}">
                <a16:creationId xmlns="" xmlns:a16="http://schemas.microsoft.com/office/drawing/2014/main" id="{6E936BFD-4ADC-49E7-93F6-1402B9E58D44}"/>
              </a:ext>
            </a:extLst>
          </p:cNvPr>
          <p:cNvSpPr txBox="1">
            <a:spLocks/>
          </p:cNvSpPr>
          <p:nvPr/>
        </p:nvSpPr>
        <p:spPr>
          <a:xfrm>
            <a:off x="9494387" y="178056"/>
            <a:ext cx="322512" cy="36512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262" tIns="45628" rIns="91262" bIns="45628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endParaRPr lang="ru-RU" sz="20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5732" y="898862"/>
            <a:ext cx="8866298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случае представления потенциальными  поставщиками дополнительной налоговой отчетности и уплаты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налогов влекущее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изменение показателей их финансовой устойчивости и  уплаченных налогов, обновление сведений органов государственных доходов на веб-портале осуществляется после подтверждения органами государственных доходов достоверности внесенных изменений.</a:t>
            </a:r>
          </a:p>
          <a:p>
            <a:pPr algn="just">
              <a:lnSpc>
                <a:spcPct val="120000"/>
              </a:lnSpc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</a:p>
        </p:txBody>
      </p:sp>
      <p:pic>
        <p:nvPicPr>
          <p:cNvPr id="10242" name="Picture 2" descr="Картинки по запросу кабинет налогоплательщик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1" y="2201092"/>
            <a:ext cx="2991745" cy="168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Картинки по запросу соно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6" t="21736" r="7057" b="27223"/>
          <a:stretch/>
        </p:blipFill>
        <p:spPr bwMode="auto">
          <a:xfrm>
            <a:off x="5362896" y="2245098"/>
            <a:ext cx="3362004" cy="1594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5325" y="2431589"/>
            <a:ext cx="19621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37A4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200" b="1" dirty="0" smtClean="0">
                <a:solidFill>
                  <a:srgbClr val="0037A4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dirty="0" smtClean="0">
                <a:solidFill>
                  <a:srgbClr val="0037A4"/>
                </a:solidFill>
                <a:latin typeface="Times New Roman" pitchFamily="18" charset="0"/>
                <a:cs typeface="Times New Roman" pitchFamily="18" charset="0"/>
              </a:rPr>
              <a:t>Представить дополнительную декларацию</a:t>
            </a:r>
            <a:endParaRPr lang="ru-RU" sz="1400" b="1" dirty="0">
              <a:solidFill>
                <a:srgbClr val="0037A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02734" y="4718755"/>
            <a:ext cx="19933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37A4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b="1" dirty="0" smtClean="0">
                <a:solidFill>
                  <a:srgbClr val="0037A4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dirty="0" smtClean="0">
                <a:solidFill>
                  <a:srgbClr val="0037A4"/>
                </a:solidFill>
                <a:latin typeface="Times New Roman" pitchFamily="18" charset="0"/>
                <a:cs typeface="Times New Roman" pitchFamily="18" charset="0"/>
              </a:rPr>
              <a:t>Обратится в территориальные органы государственных доходов</a:t>
            </a:r>
            <a:endParaRPr lang="ru-RU" sz="1400" b="1" dirty="0">
              <a:solidFill>
                <a:srgbClr val="0037A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углом 9"/>
          <p:cNvSpPr/>
          <p:nvPr/>
        </p:nvSpPr>
        <p:spPr>
          <a:xfrm rot="10800000" flipH="1">
            <a:off x="4304084" y="3883948"/>
            <a:ext cx="398650" cy="1219200"/>
          </a:xfrm>
          <a:prstGeom prst="bentArrow">
            <a:avLst>
              <a:gd name="adj1" fmla="val 25000"/>
              <a:gd name="adj2" fmla="val 24079"/>
              <a:gd name="adj3" fmla="val 25000"/>
              <a:gd name="adj4" fmla="val 4375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6305550" y="4718755"/>
            <a:ext cx="2419350" cy="1566459"/>
            <a:chOff x="4589640" y="4486555"/>
            <a:chExt cx="2613006" cy="1744642"/>
          </a:xfrm>
        </p:grpSpPr>
        <p:pic>
          <p:nvPicPr>
            <p:cNvPr id="10248" name="Picture 8" descr="Картинки по запросу обычное здание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9640" y="4493548"/>
              <a:ext cx="2613006" cy="17376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46" name="Picture 6" descr="Картинки по запросу ЛОГО ДГД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6493" y="4486555"/>
              <a:ext cx="699300" cy="6165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5115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5881" y="214765"/>
            <a:ext cx="9910316" cy="654560"/>
            <a:chOff x="-8633" y="233071"/>
            <a:chExt cx="9910316" cy="65456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9" name="Прямоугольник 28">
              <a:extLst>
                <a:ext uri="{FF2B5EF4-FFF2-40B4-BE49-F238E27FC236}">
                  <a16:creationId xmlns="" xmlns:a16="http://schemas.microsoft.com/office/drawing/2014/main" id="{93DE2FC7-DEA5-4BDC-815F-23397F9DCE81}"/>
                </a:ext>
              </a:extLst>
            </p:cNvPr>
            <p:cNvSpPr/>
            <p:nvPr/>
          </p:nvSpPr>
          <p:spPr>
            <a:xfrm>
              <a:off x="-8633" y="233072"/>
              <a:ext cx="9906001" cy="65455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11" tIns="45601" rIns="91211" bIns="45601" rtlCol="0" anchor="ctr"/>
            <a:lstStyle/>
            <a:p>
              <a:pPr algn="ctr" defTabSz="912118"/>
              <a:endParaRPr lang="x-none">
                <a:solidFill>
                  <a:srgbClr val="4472C4">
                    <a:lumMod val="50000"/>
                  </a:srgb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4534" y="233071"/>
              <a:ext cx="8775458" cy="385878"/>
            </a:xfrm>
            <a:prstGeom prst="rect">
              <a:avLst/>
            </a:prstGeom>
            <a:grpFill/>
          </p:spPr>
          <p:txBody>
            <a:bodyPr wrap="square" lIns="77345" tIns="38673" rIns="77345" bIns="38673" rtlCol="0">
              <a:spAutoFit/>
            </a:bodyPr>
            <a:lstStyle/>
            <a:p>
              <a:pPr algn="ctr" defTabSz="912118"/>
              <a:r>
                <a:rPr lang="kk-KZ" sz="1400" dirty="0"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lang="kk-KZ" sz="1400" b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kk-KZ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Д</a:t>
              </a:r>
              <a:r>
                <a:rPr lang="ru-RU" sz="2000" b="1" dirty="0" err="1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оходы</a:t>
              </a:r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(оборотные средства) </a:t>
              </a:r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по ФНО </a:t>
              </a: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100.00 </a:t>
              </a:r>
            </a:p>
          </p:txBody>
        </p:sp>
        <p:sp>
          <p:nvSpPr>
            <p:cNvPr id="31" name="Стрелка: пятиугольник 48">
              <a:extLst>
                <a:ext uri="{FF2B5EF4-FFF2-40B4-BE49-F238E27FC236}">
                  <a16:creationId xmlns="" xmlns:a16="http://schemas.microsoft.com/office/drawing/2014/main" id="{4BD607D1-BB4B-4BFA-86ED-11C52D3E7023}"/>
                </a:ext>
              </a:extLst>
            </p:cNvPr>
            <p:cNvSpPr/>
            <p:nvPr/>
          </p:nvSpPr>
          <p:spPr>
            <a:xfrm rot="10800000">
              <a:off x="9187036" y="233072"/>
              <a:ext cx="714647" cy="654559"/>
            </a:xfrm>
            <a:prstGeom prst="homePlate">
              <a:avLst>
                <a:gd name="adj" fmla="val 244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8804" tIns="49403" rIns="98804" bIns="49403" rtlCol="0" anchor="ctr"/>
            <a:lstStyle/>
            <a:p>
              <a:pPr algn="ctr" defTabSz="494024"/>
              <a:endParaRPr lang="kk-KZ" sz="1400" dirty="0">
                <a:solidFill>
                  <a:prstClr val="white"/>
                </a:solidFill>
              </a:endParaRPr>
            </a:p>
          </p:txBody>
        </p:sp>
      </p:grpSp>
      <p:sp>
        <p:nvSpPr>
          <p:cNvPr id="33" name="Стрелка: пятиугольник 48">
            <a:extLst>
              <a:ext uri="{FF2B5EF4-FFF2-40B4-BE49-F238E27FC236}">
                <a16:creationId xmlns="" xmlns:a16="http://schemas.microsoft.com/office/drawing/2014/main" id="{4BD607D1-BB4B-4BFA-86ED-11C52D3E7023}"/>
              </a:ext>
            </a:extLst>
          </p:cNvPr>
          <p:cNvSpPr/>
          <p:nvPr/>
        </p:nvSpPr>
        <p:spPr>
          <a:xfrm rot="10800000">
            <a:off x="9201549" y="191033"/>
            <a:ext cx="714647" cy="654560"/>
          </a:xfrm>
          <a:prstGeom prst="homePlate">
            <a:avLst>
              <a:gd name="adj" fmla="val 24468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861" tIns="49431" rIns="98861" bIns="49431" rtlCol="0" anchor="ctr"/>
          <a:lstStyle/>
          <a:p>
            <a:pPr algn="ctr" defTabSz="494305"/>
            <a:endParaRPr lang="kk-KZ" sz="1400" dirty="0">
              <a:solidFill>
                <a:prstClr val="white"/>
              </a:solidFill>
            </a:endParaRPr>
          </a:p>
        </p:txBody>
      </p:sp>
      <p:sp>
        <p:nvSpPr>
          <p:cNvPr id="34" name="Номер слайда 7">
            <a:extLst>
              <a:ext uri="{FF2B5EF4-FFF2-40B4-BE49-F238E27FC236}">
                <a16:creationId xmlns="" xmlns:a16="http://schemas.microsoft.com/office/drawing/2014/main" id="{6E936BFD-4ADC-49E7-93F6-1402B9E58D44}"/>
              </a:ext>
            </a:extLst>
          </p:cNvPr>
          <p:cNvSpPr txBox="1">
            <a:spLocks/>
          </p:cNvSpPr>
          <p:nvPr/>
        </p:nvSpPr>
        <p:spPr>
          <a:xfrm>
            <a:off x="9290149" y="324009"/>
            <a:ext cx="537447" cy="36512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262" tIns="45628" rIns="91262" bIns="45628" rtlCol="0" anchor="ctr"/>
          <a:lstStyle>
            <a:defPPr>
              <a:defRPr lang="ru-RU"/>
            </a:defPPr>
            <a:lvl1pPr algn="r">
              <a:defRPr sz="2000" b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F9BFB489-2B81-4C5F-94C6-197528BB56D0}" type="slidenum">
              <a:rPr lang="ru-RU"/>
              <a:pPr/>
              <a:t>5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9047" y="994113"/>
            <a:ext cx="88725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	Д</a:t>
            </a:r>
            <a:r>
              <a:rPr lang="kk-KZ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оходы </a:t>
            </a:r>
            <a:r>
              <a:rPr lang="kk-KZ" sz="2000" b="1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(оборотные средства) потециального поставщика отражается  в строке (</a:t>
            </a:r>
            <a:r>
              <a:rPr lang="ru-RU" sz="2000" b="1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100.00.008)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2628587" y="1835308"/>
            <a:ext cx="5105713" cy="4819690"/>
            <a:chOff x="2628587" y="1835308"/>
            <a:chExt cx="5105713" cy="4819690"/>
          </a:xfrm>
        </p:grpSpPr>
        <p:pic>
          <p:nvPicPr>
            <p:cNvPr id="8194" name="Picture 2" descr="C:\Users\BZHUNY~1\AppData\Local\Temp\Rar$DRa11728.41718\пр.1_фно_100.00_рус\100.00-01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368"/>
            <a:stretch/>
          </p:blipFill>
          <p:spPr bwMode="auto">
            <a:xfrm>
              <a:off x="2628587" y="3594099"/>
              <a:ext cx="4660588" cy="3060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95" name="Picture 3" descr="C:\Users\BZHUNY~1\AppData\Local\Temp\Rar$DRa11728.41718\пр.1_фно_100.00_рус\100.00-01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4354"/>
            <a:stretch/>
          </p:blipFill>
          <p:spPr bwMode="auto">
            <a:xfrm>
              <a:off x="2628587" y="1835308"/>
              <a:ext cx="4660588" cy="17587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Скругленный прямоугольник 2"/>
            <p:cNvSpPr/>
            <p:nvPr/>
          </p:nvSpPr>
          <p:spPr>
            <a:xfrm>
              <a:off x="5334000" y="5283200"/>
              <a:ext cx="1955175" cy="203200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" name="Прямая со стрелкой 4"/>
            <p:cNvCxnSpPr>
              <a:endCxn id="3" idx="3"/>
            </p:cNvCxnSpPr>
            <p:nvPr/>
          </p:nvCxnSpPr>
          <p:spPr>
            <a:xfrm flipH="1">
              <a:off x="7289175" y="5384800"/>
              <a:ext cx="445125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4831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5881" y="214765"/>
            <a:ext cx="9910316" cy="654560"/>
            <a:chOff x="-8633" y="233071"/>
            <a:chExt cx="9910316" cy="65456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9" name="Прямоугольник 28">
              <a:extLst>
                <a:ext uri="{FF2B5EF4-FFF2-40B4-BE49-F238E27FC236}">
                  <a16:creationId xmlns="" xmlns:a16="http://schemas.microsoft.com/office/drawing/2014/main" id="{93DE2FC7-DEA5-4BDC-815F-23397F9DCE81}"/>
                </a:ext>
              </a:extLst>
            </p:cNvPr>
            <p:cNvSpPr/>
            <p:nvPr/>
          </p:nvSpPr>
          <p:spPr>
            <a:xfrm>
              <a:off x="-8633" y="233072"/>
              <a:ext cx="9906001" cy="65455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11" tIns="45601" rIns="91211" bIns="45601" rtlCol="0" anchor="ctr"/>
            <a:lstStyle/>
            <a:p>
              <a:pPr algn="ctr" defTabSz="912118"/>
              <a:endParaRPr lang="x-none">
                <a:solidFill>
                  <a:srgbClr val="4472C4">
                    <a:lumMod val="50000"/>
                  </a:srgb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4534" y="233071"/>
              <a:ext cx="8775458" cy="385878"/>
            </a:xfrm>
            <a:prstGeom prst="rect">
              <a:avLst/>
            </a:prstGeom>
            <a:grpFill/>
          </p:spPr>
          <p:txBody>
            <a:bodyPr wrap="square" lIns="77345" tIns="38673" rIns="77345" bIns="38673" rtlCol="0">
              <a:spAutoFit/>
            </a:bodyPr>
            <a:lstStyle/>
            <a:p>
              <a:pPr algn="ctr" defTabSz="912118"/>
              <a:r>
                <a:rPr lang="kk-KZ" sz="1400" dirty="0"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lang="kk-KZ" sz="1400" b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Доходы (оборотные средства) </a:t>
              </a:r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по ФНО </a:t>
              </a: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220.00 </a:t>
              </a:r>
            </a:p>
          </p:txBody>
        </p:sp>
        <p:sp>
          <p:nvSpPr>
            <p:cNvPr id="31" name="Стрелка: пятиугольник 48">
              <a:extLst>
                <a:ext uri="{FF2B5EF4-FFF2-40B4-BE49-F238E27FC236}">
                  <a16:creationId xmlns="" xmlns:a16="http://schemas.microsoft.com/office/drawing/2014/main" id="{4BD607D1-BB4B-4BFA-86ED-11C52D3E7023}"/>
                </a:ext>
              </a:extLst>
            </p:cNvPr>
            <p:cNvSpPr/>
            <p:nvPr/>
          </p:nvSpPr>
          <p:spPr>
            <a:xfrm rot="10800000">
              <a:off x="9187036" y="233072"/>
              <a:ext cx="714647" cy="654559"/>
            </a:xfrm>
            <a:prstGeom prst="homePlate">
              <a:avLst>
                <a:gd name="adj" fmla="val 244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8804" tIns="49403" rIns="98804" bIns="49403" rtlCol="0" anchor="ctr"/>
            <a:lstStyle/>
            <a:p>
              <a:pPr algn="ctr" defTabSz="494024"/>
              <a:endParaRPr lang="kk-KZ" sz="1400" dirty="0">
                <a:solidFill>
                  <a:prstClr val="white"/>
                </a:solidFill>
              </a:endParaRPr>
            </a:p>
          </p:txBody>
        </p:sp>
      </p:grpSp>
      <p:sp>
        <p:nvSpPr>
          <p:cNvPr id="33" name="Стрелка: пятиугольник 48">
            <a:extLst>
              <a:ext uri="{FF2B5EF4-FFF2-40B4-BE49-F238E27FC236}">
                <a16:creationId xmlns="" xmlns:a16="http://schemas.microsoft.com/office/drawing/2014/main" id="{4BD607D1-BB4B-4BFA-86ED-11C52D3E7023}"/>
              </a:ext>
            </a:extLst>
          </p:cNvPr>
          <p:cNvSpPr/>
          <p:nvPr/>
        </p:nvSpPr>
        <p:spPr>
          <a:xfrm rot="10800000">
            <a:off x="9201549" y="191033"/>
            <a:ext cx="714647" cy="654560"/>
          </a:xfrm>
          <a:prstGeom prst="homePlate">
            <a:avLst>
              <a:gd name="adj" fmla="val 24468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861" tIns="49431" rIns="98861" bIns="49431" rtlCol="0" anchor="ctr"/>
          <a:lstStyle/>
          <a:p>
            <a:pPr algn="ctr" defTabSz="494305"/>
            <a:endParaRPr lang="kk-KZ" sz="1400" dirty="0">
              <a:solidFill>
                <a:prstClr val="white"/>
              </a:solidFill>
            </a:endParaRPr>
          </a:p>
        </p:txBody>
      </p:sp>
      <p:sp>
        <p:nvSpPr>
          <p:cNvPr id="34" name="Номер слайда 7">
            <a:extLst>
              <a:ext uri="{FF2B5EF4-FFF2-40B4-BE49-F238E27FC236}">
                <a16:creationId xmlns="" xmlns:a16="http://schemas.microsoft.com/office/drawing/2014/main" id="{6E936BFD-4ADC-49E7-93F6-1402B9E58D44}"/>
              </a:ext>
            </a:extLst>
          </p:cNvPr>
          <p:cNvSpPr txBox="1">
            <a:spLocks/>
          </p:cNvSpPr>
          <p:nvPr/>
        </p:nvSpPr>
        <p:spPr>
          <a:xfrm>
            <a:off x="9290149" y="324009"/>
            <a:ext cx="537447" cy="36512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262" tIns="45628" rIns="91262" bIns="45628" rtlCol="0" anchor="ctr"/>
          <a:lstStyle>
            <a:defPPr>
              <a:defRPr lang="ru-RU"/>
            </a:defPPr>
            <a:lvl1pPr algn="r">
              <a:defRPr sz="2000" b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F9BFB489-2B81-4C5F-94C6-197528BB56D0}" type="slidenum">
              <a:rPr lang="ru-RU"/>
              <a:pPr/>
              <a:t>6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9047" y="994113"/>
            <a:ext cx="88725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	Д</a:t>
            </a:r>
            <a:r>
              <a:rPr lang="kk-KZ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оходы </a:t>
            </a:r>
            <a:r>
              <a:rPr lang="kk-KZ" sz="2000" b="1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(оборотные средства) потециального поставщика отражается  в строке </a:t>
            </a:r>
            <a:r>
              <a:rPr lang="kk-KZ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(</a:t>
            </a:r>
            <a:r>
              <a:rPr lang="ru-RU" sz="2000" b="1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2</a:t>
            </a:r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20.00.004)</a:t>
            </a:r>
            <a:endParaRPr lang="ru-RU" sz="2000" b="1" dirty="0">
              <a:solidFill>
                <a:srgbClr val="4472C4">
                  <a:lumMod val="75000"/>
                </a:srgb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658524" y="1778000"/>
            <a:ext cx="4975764" cy="4965700"/>
            <a:chOff x="2658524" y="1778000"/>
            <a:chExt cx="4975764" cy="4965700"/>
          </a:xfrm>
        </p:grpSpPr>
        <p:pic>
          <p:nvPicPr>
            <p:cNvPr id="9218" name="Picture 2" descr="C:\Users\BZHUNY~1\AppData\Local\Temp\Rar$DRa10940.46503\пр.16_фно_220.00_рус\220.00-01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407" b="9444"/>
            <a:stretch/>
          </p:blipFill>
          <p:spPr bwMode="auto">
            <a:xfrm>
              <a:off x="2658525" y="4127500"/>
              <a:ext cx="4588949" cy="2616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19" name="Picture 3" descr="C:\Users\BZHUNY~1\AppData\Local\Temp\Rar$DRa10940.46503\пр.16_фно_220.00_рус\220.00-01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741"/>
            <a:stretch/>
          </p:blipFill>
          <p:spPr bwMode="auto">
            <a:xfrm>
              <a:off x="2658524" y="1778000"/>
              <a:ext cx="4588949" cy="234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Скругленный прямоугольник 2"/>
            <p:cNvSpPr/>
            <p:nvPr/>
          </p:nvSpPr>
          <p:spPr>
            <a:xfrm>
              <a:off x="5367338" y="4795838"/>
              <a:ext cx="1880136" cy="180975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" name="Прямая со стрелкой 4"/>
            <p:cNvCxnSpPr>
              <a:endCxn id="3" idx="3"/>
            </p:cNvCxnSpPr>
            <p:nvPr/>
          </p:nvCxnSpPr>
          <p:spPr>
            <a:xfrm flipH="1">
              <a:off x="7247474" y="4886325"/>
              <a:ext cx="386814" cy="1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5660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329048" y="214765"/>
            <a:ext cx="9587149" cy="852035"/>
            <a:chOff x="314534" y="233071"/>
            <a:chExt cx="9587149" cy="100143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0" name="TextBox 29"/>
            <p:cNvSpPr txBox="1"/>
            <p:nvPr/>
          </p:nvSpPr>
          <p:spPr>
            <a:xfrm>
              <a:off x="314534" y="233071"/>
              <a:ext cx="8775458" cy="1001431"/>
            </a:xfrm>
            <a:prstGeom prst="rect">
              <a:avLst/>
            </a:prstGeom>
            <a:grpFill/>
          </p:spPr>
          <p:txBody>
            <a:bodyPr wrap="square" lIns="77345" tIns="38673" rIns="77345" bIns="38673" rtlCol="0">
              <a:spAutoFit/>
            </a:bodyPr>
            <a:lstStyle/>
            <a:p>
              <a:pPr algn="ctr" defTabSz="912118"/>
              <a:r>
                <a:rPr lang="kk-KZ" sz="1400" dirty="0" smtClean="0"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lang="kk-KZ" sz="14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kk-KZ" sz="2000" b="1" dirty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Оборотные </a:t>
              </a:r>
              <a:r>
                <a:rPr lang="kk-KZ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средства и</a:t>
              </a:r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фонд </a:t>
              </a: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оплаты </a:t>
              </a:r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труда по</a:t>
              </a:r>
              <a:r>
                <a:rPr lang="kk-KZ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(ФНО 910.00</a:t>
              </a: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)</a:t>
              </a:r>
            </a:p>
            <a:p>
              <a:pPr algn="ctr" defTabSz="912118"/>
              <a:endParaRPr lang="ru-RU" sz="20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1" name="Стрелка: пятиугольник 48">
              <a:extLst>
                <a:ext uri="{FF2B5EF4-FFF2-40B4-BE49-F238E27FC236}">
                  <a16:creationId xmlns="" xmlns:a16="http://schemas.microsoft.com/office/drawing/2014/main" id="{4BD607D1-BB4B-4BFA-86ED-11C52D3E7023}"/>
                </a:ext>
              </a:extLst>
            </p:cNvPr>
            <p:cNvSpPr/>
            <p:nvPr/>
          </p:nvSpPr>
          <p:spPr>
            <a:xfrm rot="10800000">
              <a:off x="9187036" y="233072"/>
              <a:ext cx="714647" cy="654559"/>
            </a:xfrm>
            <a:prstGeom prst="homePlate">
              <a:avLst>
                <a:gd name="adj" fmla="val 244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8804" tIns="49403" rIns="98804" bIns="49403" rtlCol="0" anchor="ctr"/>
            <a:lstStyle/>
            <a:p>
              <a:pPr algn="ctr" defTabSz="494024"/>
              <a:endParaRPr lang="kk-KZ" sz="1400" dirty="0">
                <a:solidFill>
                  <a:prstClr val="white"/>
                </a:solidFill>
              </a:endParaRPr>
            </a:p>
          </p:txBody>
        </p:sp>
      </p:grpSp>
      <p:sp>
        <p:nvSpPr>
          <p:cNvPr id="33" name="Стрелка: пятиугольник 48">
            <a:extLst>
              <a:ext uri="{FF2B5EF4-FFF2-40B4-BE49-F238E27FC236}">
                <a16:creationId xmlns="" xmlns:a16="http://schemas.microsoft.com/office/drawing/2014/main" id="{4BD607D1-BB4B-4BFA-86ED-11C52D3E7023}"/>
              </a:ext>
            </a:extLst>
          </p:cNvPr>
          <p:cNvSpPr/>
          <p:nvPr/>
        </p:nvSpPr>
        <p:spPr>
          <a:xfrm rot="10800000">
            <a:off x="9201549" y="191033"/>
            <a:ext cx="714647" cy="654560"/>
          </a:xfrm>
          <a:prstGeom prst="homePlate">
            <a:avLst>
              <a:gd name="adj" fmla="val 24468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861" tIns="49431" rIns="98861" bIns="49431" rtlCol="0" anchor="ctr"/>
          <a:lstStyle/>
          <a:p>
            <a:pPr algn="ctr" defTabSz="494305"/>
            <a:endParaRPr lang="kk-KZ" sz="1400" dirty="0">
              <a:solidFill>
                <a:prstClr val="white"/>
              </a:solidFill>
            </a:endParaRPr>
          </a:p>
        </p:txBody>
      </p:sp>
      <p:sp>
        <p:nvSpPr>
          <p:cNvPr id="34" name="Номер слайда 7">
            <a:extLst>
              <a:ext uri="{FF2B5EF4-FFF2-40B4-BE49-F238E27FC236}">
                <a16:creationId xmlns="" xmlns:a16="http://schemas.microsoft.com/office/drawing/2014/main" id="{6E936BFD-4ADC-49E7-93F6-1402B9E58D44}"/>
              </a:ext>
            </a:extLst>
          </p:cNvPr>
          <p:cNvSpPr txBox="1">
            <a:spLocks/>
          </p:cNvSpPr>
          <p:nvPr/>
        </p:nvSpPr>
        <p:spPr>
          <a:xfrm>
            <a:off x="9290149" y="324009"/>
            <a:ext cx="537447" cy="36512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262" tIns="45628" rIns="91262" bIns="45628" rtlCol="0" anchor="ctr"/>
          <a:lstStyle>
            <a:defPPr>
              <a:defRPr lang="ru-RU"/>
            </a:defPPr>
            <a:lvl1pPr algn="r">
              <a:defRPr sz="2000" b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F9BFB489-2B81-4C5F-94C6-197528BB56D0}" type="slidenum">
              <a:rPr lang="ru-RU"/>
              <a:pPr/>
              <a:t>7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9047" y="994113"/>
            <a:ext cx="88725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	Д</a:t>
            </a:r>
            <a:r>
              <a:rPr lang="kk-KZ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оходы </a:t>
            </a:r>
            <a:r>
              <a:rPr lang="kk-KZ" sz="2000" b="1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(оборотные средства</a:t>
            </a:r>
            <a:r>
              <a:rPr lang="kk-KZ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) и фонд оплаты труда </a:t>
            </a:r>
            <a:r>
              <a:rPr lang="kk-KZ" sz="2000" b="1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потециального поставщика отражается  в </a:t>
            </a:r>
            <a:r>
              <a:rPr lang="kk-KZ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строках (</a:t>
            </a:r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910.00.001 и 910.00.004 соответственно)</a:t>
            </a:r>
            <a:endParaRPr lang="ru-RU" sz="2000" b="1" dirty="0">
              <a:solidFill>
                <a:srgbClr val="4472C4">
                  <a:lumMod val="75000"/>
                </a:srgb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632231" y="2581274"/>
            <a:ext cx="5172075" cy="3771902"/>
            <a:chOff x="2622706" y="2581274"/>
            <a:chExt cx="5172075" cy="3771902"/>
          </a:xfrm>
        </p:grpSpPr>
        <p:pic>
          <p:nvPicPr>
            <p:cNvPr id="10242" name="Picture 2" descr="C:\Users\BZHUNY~1\AppData\Local\Temp\Rar$DRa11572.8899\910.00_PDF_рус\910.00_01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805" b="22778"/>
            <a:stretch/>
          </p:blipFill>
          <p:spPr bwMode="auto">
            <a:xfrm>
              <a:off x="2622706" y="4610100"/>
              <a:ext cx="4660588" cy="17430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43" name="Picture 3" descr="C:\Users\BZHUNY~1\AppData\Local\Temp\Rar$DRa11572.8899\910.00_PDF_рус\910.00_01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0417"/>
            <a:stretch/>
          </p:blipFill>
          <p:spPr bwMode="auto">
            <a:xfrm>
              <a:off x="2622706" y="2581274"/>
              <a:ext cx="4660588" cy="2028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Скругленный прямоугольник 2"/>
            <p:cNvSpPr/>
            <p:nvPr/>
          </p:nvSpPr>
          <p:spPr>
            <a:xfrm>
              <a:off x="5753100" y="4806950"/>
              <a:ext cx="1530194" cy="177800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5753100" y="6121400"/>
              <a:ext cx="1530194" cy="177800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" name="Прямая со стрелкой 4"/>
            <p:cNvCxnSpPr>
              <a:endCxn id="3" idx="3"/>
            </p:cNvCxnSpPr>
            <p:nvPr/>
          </p:nvCxnSpPr>
          <p:spPr>
            <a:xfrm flipH="1">
              <a:off x="7283294" y="4895850"/>
              <a:ext cx="511487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 flipH="1">
              <a:off x="7283294" y="6210300"/>
              <a:ext cx="511487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7105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76613"/>
            <a:ext cx="9873870" cy="654559"/>
            <a:chOff x="-8633" y="233072"/>
            <a:chExt cx="9910316" cy="654559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93DE2FC7-DEA5-4BDC-815F-23397F9DCE81}"/>
                </a:ext>
              </a:extLst>
            </p:cNvPr>
            <p:cNvSpPr/>
            <p:nvPr/>
          </p:nvSpPr>
          <p:spPr>
            <a:xfrm>
              <a:off x="-8633" y="233072"/>
              <a:ext cx="9906001" cy="65455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11" tIns="45601" rIns="91211" bIns="45601" rtlCol="0" anchor="ctr"/>
            <a:lstStyle/>
            <a:p>
              <a:pPr algn="ctr" defTabSz="912118"/>
              <a:endParaRPr lang="x-none">
                <a:solidFill>
                  <a:srgbClr val="4472C4">
                    <a:lumMod val="50000"/>
                  </a:srgbClr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81037" y="367412"/>
              <a:ext cx="8913959" cy="385878"/>
            </a:xfrm>
            <a:prstGeom prst="rect">
              <a:avLst/>
            </a:prstGeom>
            <a:grpFill/>
          </p:spPr>
          <p:txBody>
            <a:bodyPr wrap="square" lIns="77345" tIns="38673" rIns="77345" bIns="38673" rtlCol="0">
              <a:spAutoFit/>
            </a:bodyPr>
            <a:lstStyle/>
            <a:p>
              <a:pPr defTabSz="912118"/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Показатель уплаченных налогов</a:t>
              </a:r>
              <a:endParaRPr lang="ru-RU" sz="2000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1" name="Стрелка: пятиугольник 48">
              <a:extLst>
                <a:ext uri="{FF2B5EF4-FFF2-40B4-BE49-F238E27FC236}">
                  <a16:creationId xmlns:a16="http://schemas.microsoft.com/office/drawing/2014/main" xmlns="" id="{4BD607D1-BB4B-4BFA-86ED-11C52D3E7023}"/>
                </a:ext>
              </a:extLst>
            </p:cNvPr>
            <p:cNvSpPr/>
            <p:nvPr/>
          </p:nvSpPr>
          <p:spPr>
            <a:xfrm rot="10800000">
              <a:off x="9187036" y="233072"/>
              <a:ext cx="714647" cy="654559"/>
            </a:xfrm>
            <a:prstGeom prst="homePlate">
              <a:avLst>
                <a:gd name="adj" fmla="val 244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8804" tIns="49403" rIns="98804" bIns="49403" rtlCol="0" anchor="ctr"/>
            <a:lstStyle/>
            <a:p>
              <a:pPr algn="ctr" defTabSz="494024"/>
              <a:endParaRPr lang="kk-KZ" sz="1400" dirty="0">
                <a:solidFill>
                  <a:prstClr val="white"/>
                </a:solidFill>
              </a:endParaRPr>
            </a:p>
          </p:txBody>
        </p:sp>
        <p:sp>
          <p:nvSpPr>
            <p:cNvPr id="62" name="Номер слайда 7">
              <a:extLst>
                <a:ext uri="{FF2B5EF4-FFF2-40B4-BE49-F238E27FC236}">
                  <a16:creationId xmlns:a16="http://schemas.microsoft.com/office/drawing/2014/main" xmlns="" id="{6E936BFD-4ADC-49E7-93F6-1402B9E58D44}"/>
                </a:ext>
              </a:extLst>
            </p:cNvPr>
            <p:cNvSpPr txBox="1">
              <a:spLocks/>
            </p:cNvSpPr>
            <p:nvPr/>
          </p:nvSpPr>
          <p:spPr>
            <a:xfrm>
              <a:off x="9216774" y="366047"/>
              <a:ext cx="537447" cy="365125"/>
            </a:xfrm>
            <a:prstGeom prst="rect">
              <a:avLst/>
            </a:prstGeom>
            <a:grpFill/>
          </p:spPr>
          <p:txBody>
            <a:bodyPr vert="horz" lIns="91211" tIns="45601" rIns="91211" bIns="45601" rtlCol="0" anchor="ctr"/>
            <a:lstStyle>
              <a:defPPr>
                <a:defRPr lang="ru-RU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F9BFB489-2B81-4C5F-94C6-197528BB56D0}" type="slidenum">
                <a:rPr lang="ru-RU" sz="2000" b="1">
                  <a:solidFill>
                    <a:srgbClr val="002060"/>
                  </a:solidFill>
                </a:rPr>
                <a:pPr/>
                <a:t>8</a:t>
              </a:fld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47" name="Прямоугольник 46"/>
          <p:cNvSpPr/>
          <p:nvPr/>
        </p:nvSpPr>
        <p:spPr>
          <a:xfrm>
            <a:off x="170620" y="887632"/>
            <a:ext cx="9598115" cy="23508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11" tIns="45601" rIns="91211" bIns="45601" rtlCol="0" anchor="ctr"/>
          <a:lstStyle/>
          <a:p>
            <a:pPr algn="just" defTabSz="912118"/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	Показатель </a:t>
            </a:r>
            <a:r>
              <a:rPr lang="ru-RU" sz="2000" b="1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уплаченных налогов в течение трех лет, предшествующих предыдущему году согласно данным информационных систем органов государственных доходов составляет не менее трех процентов от доходов потенциального поставщика. </a:t>
            </a:r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 Данные сведения отражены на сайте </a:t>
            </a:r>
            <a:r>
              <a:rPr lang="en-US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  <a:hlinkClick r:id="rId3"/>
              </a:rPr>
              <a:t>www.kgd.gov.kz</a:t>
            </a:r>
            <a:r>
              <a:rPr lang="en-US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 </a:t>
            </a: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Arial Narrow" panose="020B0606020202030204" pitchFamily="34" charset="0"/>
            </a:endParaRPr>
          </a:p>
          <a:p>
            <a:pPr algn="just" defTabSz="912118"/>
            <a:r>
              <a:rPr lang="ru-RU" sz="2000" b="1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	</a:t>
            </a:r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Показатель </a:t>
            </a:r>
            <a:r>
              <a:rPr lang="ru-RU" sz="2000" b="1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уплаченных налогов определяется согласно данным информационных систем органов государственных доходов по следующей формуле:</a:t>
            </a:r>
          </a:p>
          <a:p>
            <a:pPr algn="just" defTabSz="912118"/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Arial Narrow" panose="020B0606020202030204" pitchFamily="34" charset="0"/>
            </a:endParaRPr>
          </a:p>
          <a:p>
            <a:pPr algn="just" defTabSz="912118"/>
            <a:endParaRPr lang="ru-RU" sz="2000" b="1" dirty="0">
              <a:solidFill>
                <a:srgbClr val="4472C4">
                  <a:lumMod val="75000"/>
                </a:srgbClr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Номер слайда 7">
            <a:extLst>
              <a:ext uri="{FF2B5EF4-FFF2-40B4-BE49-F238E27FC236}">
                <a16:creationId xmlns:a16="http://schemas.microsoft.com/office/drawing/2014/main" xmlns="" id="{6E936BFD-4ADC-49E7-93F6-1402B9E58D44}"/>
              </a:ext>
            </a:extLst>
          </p:cNvPr>
          <p:cNvSpPr txBox="1">
            <a:spLocks/>
          </p:cNvSpPr>
          <p:nvPr/>
        </p:nvSpPr>
        <p:spPr>
          <a:xfrm>
            <a:off x="9231264" y="366046"/>
            <a:ext cx="5374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9BFB489-2B81-4C5F-94C6-197528BB56D0}" type="slidenum">
              <a:rPr lang="ru-RU" sz="2000" b="1" smtClean="0">
                <a:solidFill>
                  <a:srgbClr val="002060"/>
                </a:solidFill>
              </a:rPr>
              <a:pPr/>
              <a:t>8</a:t>
            </a:fld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3" name="Стрелка: пятиугольник 48">
            <a:extLst>
              <a:ext uri="{FF2B5EF4-FFF2-40B4-BE49-F238E27FC236}">
                <a16:creationId xmlns:a16="http://schemas.microsoft.com/office/drawing/2014/main" xmlns="" id="{4BD607D1-BB4B-4BFA-86ED-11C52D3E7023}"/>
              </a:ext>
            </a:extLst>
          </p:cNvPr>
          <p:cNvSpPr/>
          <p:nvPr/>
        </p:nvSpPr>
        <p:spPr>
          <a:xfrm rot="10800000">
            <a:off x="9141484" y="38766"/>
            <a:ext cx="714647" cy="654559"/>
          </a:xfrm>
          <a:prstGeom prst="homePlate">
            <a:avLst>
              <a:gd name="adj" fmla="val 24468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861" tIns="49431" rIns="98861" bIns="49431" rtlCol="0" anchor="ctr"/>
          <a:lstStyle/>
          <a:p>
            <a:pPr algn="ctr" defTabSz="494305"/>
            <a:endParaRPr lang="kk-KZ" sz="1400" dirty="0">
              <a:solidFill>
                <a:prstClr val="white"/>
              </a:solidFill>
            </a:endParaRPr>
          </a:p>
        </p:txBody>
      </p:sp>
      <p:sp>
        <p:nvSpPr>
          <p:cNvPr id="14" name="Номер слайда 7">
            <a:extLst>
              <a:ext uri="{FF2B5EF4-FFF2-40B4-BE49-F238E27FC236}">
                <a16:creationId xmlns:a16="http://schemas.microsoft.com/office/drawing/2014/main" xmlns="" id="{6E936BFD-4ADC-49E7-93F6-1402B9E58D44}"/>
              </a:ext>
            </a:extLst>
          </p:cNvPr>
          <p:cNvSpPr txBox="1">
            <a:spLocks/>
          </p:cNvSpPr>
          <p:nvPr/>
        </p:nvSpPr>
        <p:spPr>
          <a:xfrm>
            <a:off x="9214139" y="183483"/>
            <a:ext cx="537447" cy="36512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262" tIns="45628" rIns="91262" bIns="45628" rtlCol="0" anchor="ctr"/>
          <a:lstStyle>
            <a:defPPr>
              <a:defRPr lang="ru-RU"/>
            </a:defPPr>
            <a:lvl1pPr algn="r">
              <a:defRPr sz="2000" b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598524" y="2762672"/>
            <a:ext cx="8229600" cy="183790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dirty="0" smtClean="0"/>
              <a:t>	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      </a:t>
            </a:r>
            <a:r>
              <a:rPr lang="ru-RU" sz="1800" b="1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ПУН = УН / СГД х 100%,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       где: 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      ПУН – показатель уплаченных налогов;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      УН – сумма уплаченных налогов;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      СГД – сумма совокупного дохода потенциального поставщика;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63" t="64339" r="6769" b="10036"/>
          <a:stretch/>
        </p:blipFill>
        <p:spPr bwMode="auto">
          <a:xfrm>
            <a:off x="667402" y="4276725"/>
            <a:ext cx="8737899" cy="23431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637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5881" y="214765"/>
            <a:ext cx="9910316" cy="654560"/>
            <a:chOff x="-8633" y="233071"/>
            <a:chExt cx="9910316" cy="65456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9" name="Прямоугольник 28">
              <a:extLst>
                <a:ext uri="{FF2B5EF4-FFF2-40B4-BE49-F238E27FC236}">
                  <a16:creationId xmlns="" xmlns:a16="http://schemas.microsoft.com/office/drawing/2014/main" id="{93DE2FC7-DEA5-4BDC-815F-23397F9DCE81}"/>
                </a:ext>
              </a:extLst>
            </p:cNvPr>
            <p:cNvSpPr/>
            <p:nvPr/>
          </p:nvSpPr>
          <p:spPr>
            <a:xfrm>
              <a:off x="-8633" y="233072"/>
              <a:ext cx="9906001" cy="65455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11" tIns="45601" rIns="91211" bIns="45601" rtlCol="0" anchor="ctr"/>
            <a:lstStyle/>
            <a:p>
              <a:pPr algn="ctr" defTabSz="912118"/>
              <a:endParaRPr lang="x-none">
                <a:solidFill>
                  <a:srgbClr val="4472C4">
                    <a:lumMod val="50000"/>
                  </a:srgb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4534" y="233071"/>
              <a:ext cx="8775458" cy="385878"/>
            </a:xfrm>
            <a:prstGeom prst="rect">
              <a:avLst/>
            </a:prstGeom>
            <a:grpFill/>
          </p:spPr>
          <p:txBody>
            <a:bodyPr wrap="square" lIns="77345" tIns="38673" rIns="77345" bIns="38673" rtlCol="0">
              <a:spAutoFit/>
            </a:bodyPr>
            <a:lstStyle/>
            <a:p>
              <a:pPr algn="ctr" defTabSz="912118"/>
              <a:r>
                <a:rPr lang="kk-KZ" sz="1400" dirty="0" smtClean="0"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lang="kk-KZ" sz="14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Средняя </a:t>
              </a: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стоимость основных средств </a:t>
              </a:r>
              <a:r>
                <a:rPr lang="kk-KZ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по </a:t>
              </a:r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(ФНО </a:t>
              </a: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100.00</a:t>
              </a:r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)</a:t>
              </a:r>
              <a:endParaRPr lang="ru-RU" sz="20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1" name="Стрелка: пятиугольник 48">
              <a:extLst>
                <a:ext uri="{FF2B5EF4-FFF2-40B4-BE49-F238E27FC236}">
                  <a16:creationId xmlns="" xmlns:a16="http://schemas.microsoft.com/office/drawing/2014/main" id="{4BD607D1-BB4B-4BFA-86ED-11C52D3E7023}"/>
                </a:ext>
              </a:extLst>
            </p:cNvPr>
            <p:cNvSpPr/>
            <p:nvPr/>
          </p:nvSpPr>
          <p:spPr>
            <a:xfrm rot="10800000">
              <a:off x="9187036" y="233072"/>
              <a:ext cx="714647" cy="654559"/>
            </a:xfrm>
            <a:prstGeom prst="homePlate">
              <a:avLst>
                <a:gd name="adj" fmla="val 244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8804" tIns="49403" rIns="98804" bIns="49403" rtlCol="0" anchor="ctr"/>
            <a:lstStyle/>
            <a:p>
              <a:pPr algn="ctr" defTabSz="494024"/>
              <a:endParaRPr lang="kk-KZ" sz="1400" dirty="0">
                <a:solidFill>
                  <a:prstClr val="white"/>
                </a:solidFill>
              </a:endParaRPr>
            </a:p>
          </p:txBody>
        </p:sp>
      </p:grpSp>
      <p:sp>
        <p:nvSpPr>
          <p:cNvPr id="33" name="Стрелка: пятиугольник 48">
            <a:extLst>
              <a:ext uri="{FF2B5EF4-FFF2-40B4-BE49-F238E27FC236}">
                <a16:creationId xmlns="" xmlns:a16="http://schemas.microsoft.com/office/drawing/2014/main" id="{4BD607D1-BB4B-4BFA-86ED-11C52D3E7023}"/>
              </a:ext>
            </a:extLst>
          </p:cNvPr>
          <p:cNvSpPr/>
          <p:nvPr/>
        </p:nvSpPr>
        <p:spPr>
          <a:xfrm rot="10800000">
            <a:off x="9201549" y="191033"/>
            <a:ext cx="714647" cy="654560"/>
          </a:xfrm>
          <a:prstGeom prst="homePlate">
            <a:avLst>
              <a:gd name="adj" fmla="val 24468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861" tIns="49431" rIns="98861" bIns="49431" rtlCol="0" anchor="ctr"/>
          <a:lstStyle/>
          <a:p>
            <a:pPr algn="ctr" defTabSz="494305"/>
            <a:endParaRPr lang="kk-KZ" sz="1400" dirty="0">
              <a:solidFill>
                <a:prstClr val="white"/>
              </a:solidFill>
            </a:endParaRPr>
          </a:p>
        </p:txBody>
      </p:sp>
      <p:sp>
        <p:nvSpPr>
          <p:cNvPr id="34" name="Номер слайда 7">
            <a:extLst>
              <a:ext uri="{FF2B5EF4-FFF2-40B4-BE49-F238E27FC236}">
                <a16:creationId xmlns="" xmlns:a16="http://schemas.microsoft.com/office/drawing/2014/main" id="{6E936BFD-4ADC-49E7-93F6-1402B9E58D44}"/>
              </a:ext>
            </a:extLst>
          </p:cNvPr>
          <p:cNvSpPr txBox="1">
            <a:spLocks/>
          </p:cNvSpPr>
          <p:nvPr/>
        </p:nvSpPr>
        <p:spPr>
          <a:xfrm>
            <a:off x="9290149" y="324009"/>
            <a:ext cx="537447" cy="36512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262" tIns="45628" rIns="91262" bIns="45628" rtlCol="0" anchor="ctr"/>
          <a:lstStyle>
            <a:defPPr>
              <a:defRPr lang="ru-RU"/>
            </a:defPPr>
            <a:lvl1pPr algn="r">
              <a:defRPr sz="2000" b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F9BFB489-2B81-4C5F-94C6-197528BB56D0}" type="slidenum">
              <a:rPr lang="ru-RU"/>
              <a:pPr/>
              <a:t>9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9047" y="994113"/>
            <a:ext cx="88725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	  </a:t>
            </a:r>
            <a:r>
              <a:rPr lang="kk-KZ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Стоимость основных средств потециального </a:t>
            </a:r>
            <a:r>
              <a:rPr lang="kk-KZ" sz="2000" b="1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поставщика отражается  в строке </a:t>
            </a:r>
            <a:r>
              <a:rPr lang="kk-KZ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(</a:t>
            </a:r>
            <a:r>
              <a:rPr lang="ru-RU" sz="2000" b="1" dirty="0" smtClean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100.07.012)</a:t>
            </a:r>
            <a:endParaRPr lang="ru-RU" sz="2000" b="1" dirty="0">
              <a:solidFill>
                <a:srgbClr val="4472C4">
                  <a:lumMod val="75000"/>
                </a:srgb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990725" y="1907063"/>
            <a:ext cx="6347287" cy="4665188"/>
            <a:chOff x="1990725" y="1907063"/>
            <a:chExt cx="6347287" cy="4665188"/>
          </a:xfrm>
        </p:grpSpPr>
        <p:pic>
          <p:nvPicPr>
            <p:cNvPr id="1126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287" b="12951"/>
            <a:stretch/>
          </p:blipFill>
          <p:spPr bwMode="auto">
            <a:xfrm>
              <a:off x="2097235" y="4295775"/>
              <a:ext cx="6239040" cy="22764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6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5" b="73789"/>
            <a:stretch/>
          </p:blipFill>
          <p:spPr bwMode="auto">
            <a:xfrm>
              <a:off x="2097235" y="1907063"/>
              <a:ext cx="6240777" cy="2388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1990725" y="4486275"/>
              <a:ext cx="3829050" cy="523875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3" name="Прямая со стрелкой 12"/>
          <p:cNvCxnSpPr>
            <a:endCxn id="4" idx="1"/>
          </p:cNvCxnSpPr>
          <p:nvPr/>
        </p:nvCxnSpPr>
        <p:spPr>
          <a:xfrm>
            <a:off x="1285875" y="4748213"/>
            <a:ext cx="704850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134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heme/theme1.xml><?xml version="1.0" encoding="utf-8"?>
<a:theme xmlns:a="http://schemas.openxmlformats.org/drawingml/2006/main" name="2_Firm Format - template">
  <a:themeElements>
    <a:clrScheme name="Custom 15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C9F0FF"/>
      </a:accent1>
      <a:accent2>
        <a:srgbClr val="00ADEF"/>
      </a:accent2>
      <a:accent3>
        <a:srgbClr val="0065BD"/>
      </a:accent3>
      <a:accent4>
        <a:srgbClr val="002960"/>
      </a:accent4>
      <a:accent5>
        <a:srgbClr val="F9C61C"/>
      </a:accent5>
      <a:accent6>
        <a:srgbClr val="808080"/>
      </a:accent6>
      <a:hlink>
        <a:srgbClr val="006983"/>
      </a:hlink>
      <a:folHlink>
        <a:srgbClr val="33333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Firm Format - template 1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5C5C5"/>
        </a:accent1>
        <a:accent2>
          <a:srgbClr val="00ADEF"/>
        </a:accent2>
        <a:accent3>
          <a:srgbClr val="FFFFFF"/>
        </a:accent3>
        <a:accent4>
          <a:srgbClr val="000000"/>
        </a:accent4>
        <a:accent5>
          <a:srgbClr val="DFDFDF"/>
        </a:accent5>
        <a:accent6>
          <a:srgbClr val="009CD9"/>
        </a:accent6>
        <a:hlink>
          <a:srgbClr val="0065BD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irm Format - template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9F0FF"/>
        </a:accent1>
        <a:accent2>
          <a:srgbClr val="00ADEF"/>
        </a:accent2>
        <a:accent3>
          <a:srgbClr val="FFFFFF"/>
        </a:accent3>
        <a:accent4>
          <a:srgbClr val="000000"/>
        </a:accent4>
        <a:accent5>
          <a:srgbClr val="E1F6FF"/>
        </a:accent5>
        <a:accent6>
          <a:srgbClr val="009CD9"/>
        </a:accent6>
        <a:hlink>
          <a:srgbClr val="006983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Firm Format - template - LOP - normal" id="{9B1EEE48-FBB1-4441-A18B-EA0D61F9D5CF}" vid="{46CCEF6C-6F35-4EC3-B141-99BB08E4FC4A}"/>
    </a:ext>
  </a:extLst>
</a:theme>
</file>

<file path=ppt/theme/theme2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11595</TotalTime>
  <Words>363</Words>
  <Application>Microsoft Office PowerPoint</Application>
  <PresentationFormat>Лист A4 (210x297 мм)</PresentationFormat>
  <Paragraphs>141</Paragraphs>
  <Slides>13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2_Firm Format - template</vt:lpstr>
      <vt:lpstr>Тема Office</vt:lpstr>
      <vt:lpstr>think-cell Slide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Алмат Кайракбеков</dc:creator>
  <cp:lastModifiedBy>Берик Жунысов</cp:lastModifiedBy>
  <cp:revision>906</cp:revision>
  <cp:lastPrinted>2020-01-27T03:35:27Z</cp:lastPrinted>
  <dcterms:created xsi:type="dcterms:W3CDTF">2018-07-10T00:38:46Z</dcterms:created>
  <dcterms:modified xsi:type="dcterms:W3CDTF">2020-02-20T06:09:19Z</dcterms:modified>
</cp:coreProperties>
</file>